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701" r:id="rId2"/>
    <p:sldMasterId id="2147483694" r:id="rId3"/>
    <p:sldMasterId id="2147483665" r:id="rId4"/>
    <p:sldMasterId id="2147483675" r:id="rId5"/>
    <p:sldMasterId id="2147483711" r:id="rId6"/>
    <p:sldMasterId id="2147483725" r:id="rId7"/>
  </p:sldMasterIdLst>
  <p:notesMasterIdLst>
    <p:notesMasterId r:id="rId94"/>
  </p:notesMasterIdLst>
  <p:handoutMasterIdLst>
    <p:handoutMasterId r:id="rId95"/>
  </p:handoutMasterIdLst>
  <p:sldIdLst>
    <p:sldId id="271" r:id="rId8"/>
    <p:sldId id="390" r:id="rId9"/>
    <p:sldId id="256" r:id="rId10"/>
    <p:sldId id="498" r:id="rId11"/>
    <p:sldId id="279" r:id="rId12"/>
    <p:sldId id="281" r:id="rId13"/>
    <p:sldId id="282" r:id="rId14"/>
    <p:sldId id="283" r:id="rId15"/>
    <p:sldId id="284" r:id="rId16"/>
    <p:sldId id="285" r:id="rId17"/>
    <p:sldId id="286" r:id="rId18"/>
    <p:sldId id="289" r:id="rId19"/>
    <p:sldId id="290" r:id="rId20"/>
    <p:sldId id="297" r:id="rId21"/>
    <p:sldId id="299" r:id="rId22"/>
    <p:sldId id="301" r:id="rId23"/>
    <p:sldId id="300" r:id="rId24"/>
    <p:sldId id="302" r:id="rId25"/>
    <p:sldId id="303" r:id="rId26"/>
    <p:sldId id="298" r:id="rId27"/>
    <p:sldId id="293" r:id="rId28"/>
    <p:sldId id="526" r:id="rId29"/>
    <p:sldId id="295" r:id="rId30"/>
    <p:sldId id="296" r:id="rId31"/>
    <p:sldId id="517" r:id="rId32"/>
    <p:sldId id="518" r:id="rId33"/>
    <p:sldId id="519" r:id="rId34"/>
    <p:sldId id="520" r:id="rId35"/>
    <p:sldId id="521" r:id="rId36"/>
    <p:sldId id="522" r:id="rId37"/>
    <p:sldId id="523" r:id="rId38"/>
    <p:sldId id="559" r:id="rId39"/>
    <p:sldId id="308" r:id="rId40"/>
    <p:sldId id="306" r:id="rId41"/>
    <p:sldId id="307" r:id="rId42"/>
    <p:sldId id="305" r:id="rId43"/>
    <p:sldId id="316" r:id="rId44"/>
    <p:sldId id="317" r:id="rId45"/>
    <p:sldId id="320" r:id="rId46"/>
    <p:sldId id="321" r:id="rId47"/>
    <p:sldId id="331" r:id="rId48"/>
    <p:sldId id="332" r:id="rId49"/>
    <p:sldId id="334" r:id="rId50"/>
    <p:sldId id="335" r:id="rId51"/>
    <p:sldId id="401" r:id="rId52"/>
    <p:sldId id="337" r:id="rId53"/>
    <p:sldId id="339" r:id="rId54"/>
    <p:sldId id="340" r:id="rId55"/>
    <p:sldId id="341" r:id="rId56"/>
    <p:sldId id="343" r:id="rId57"/>
    <p:sldId id="344" r:id="rId58"/>
    <p:sldId id="342" r:id="rId59"/>
    <p:sldId id="345" r:id="rId60"/>
    <p:sldId id="347" r:id="rId61"/>
    <p:sldId id="348" r:id="rId62"/>
    <p:sldId id="349" r:id="rId63"/>
    <p:sldId id="353" r:id="rId64"/>
    <p:sldId id="354" r:id="rId65"/>
    <p:sldId id="356" r:id="rId66"/>
    <p:sldId id="350" r:id="rId67"/>
    <p:sldId id="355" r:id="rId68"/>
    <p:sldId id="346" r:id="rId69"/>
    <p:sldId id="351" r:id="rId70"/>
    <p:sldId id="357" r:id="rId71"/>
    <p:sldId id="358" r:id="rId72"/>
    <p:sldId id="359" r:id="rId73"/>
    <p:sldId id="362" r:id="rId74"/>
    <p:sldId id="363" r:id="rId75"/>
    <p:sldId id="361" r:id="rId76"/>
    <p:sldId id="364" r:id="rId77"/>
    <p:sldId id="366" r:id="rId78"/>
    <p:sldId id="367" r:id="rId79"/>
    <p:sldId id="365" r:id="rId80"/>
    <p:sldId id="369" r:id="rId81"/>
    <p:sldId id="370" r:id="rId82"/>
    <p:sldId id="371" r:id="rId83"/>
    <p:sldId id="372" r:id="rId84"/>
    <p:sldId id="374" r:id="rId85"/>
    <p:sldId id="368" r:id="rId86"/>
    <p:sldId id="375" r:id="rId87"/>
    <p:sldId id="376" r:id="rId88"/>
    <p:sldId id="377" r:id="rId89"/>
    <p:sldId id="378" r:id="rId90"/>
    <p:sldId id="379" r:id="rId91"/>
    <p:sldId id="380" r:id="rId92"/>
    <p:sldId id="381" r:id="rId93"/>
  </p:sldIdLst>
  <p:sldSz cx="9144000" cy="6858000" type="screen4x3"/>
  <p:notesSz cx="9929813" cy="67992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B3F0"/>
    <a:srgbClr val="00AC6C"/>
    <a:srgbClr val="FFDE65"/>
    <a:srgbClr val="ED145A"/>
    <a:srgbClr val="A3781E"/>
    <a:srgbClr val="FFDE11"/>
    <a:srgbClr val="EDB02E"/>
    <a:srgbClr val="FF9C03"/>
    <a:srgbClr val="F69AAD"/>
    <a:srgbClr val="86D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419" autoAdjust="0"/>
    <p:restoredTop sz="95618" autoAdjust="0"/>
  </p:normalViewPr>
  <p:slideViewPr>
    <p:cSldViewPr snapToGrid="0" snapToObjects="1">
      <p:cViewPr>
        <p:scale>
          <a:sx n="105" d="100"/>
          <a:sy n="105" d="100"/>
        </p:scale>
        <p:origin x="-72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notesMaster" Target="notesMasters/notesMaster1.xml"/><Relationship Id="rId95" Type="http://schemas.openxmlformats.org/officeDocument/2006/relationships/handoutMaster" Target="handoutMasters/handoutMaster1.xml"/><Relationship Id="rId96" Type="http://schemas.openxmlformats.org/officeDocument/2006/relationships/printerSettings" Target="printerSettings/printerSettings1.bin"/><Relationship Id="rId97" Type="http://schemas.openxmlformats.org/officeDocument/2006/relationships/presProps" Target="presProps.xml"/><Relationship Id="rId98" Type="http://schemas.openxmlformats.org/officeDocument/2006/relationships/viewProps" Target="viewProps.xml"/><Relationship Id="rId99" Type="http://schemas.openxmlformats.org/officeDocument/2006/relationships/theme" Target="theme/theme1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100" Type="http://schemas.openxmlformats.org/officeDocument/2006/relationships/tableStyles" Target="tableStyles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411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96" y="0"/>
            <a:ext cx="4302919" cy="3411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D7ACA-344F-41AD-B75C-8BEF5C7BC26C}" type="datetimeFigureOut">
              <a:rPr lang="en-GB" smtClean="0"/>
              <a:t>6/20/17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8120"/>
            <a:ext cx="4302919" cy="341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96" y="6458120"/>
            <a:ext cx="4302919" cy="341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70D3D-F033-4F3D-8B45-CC510F30F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56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E940F-7884-974D-B78C-B55889C11F95}" type="datetimeFigureOut">
              <a:rPr lang="en-US" smtClean="0"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982" y="3229650"/>
            <a:ext cx="7943850" cy="305966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4596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EC18B-31E1-5842-8541-DA2942E19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9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</a:t>
            </a:r>
            <a:r>
              <a:rPr lang="en-US" baseline="0" dirty="0" smtClean="0"/>
              <a:t> your own MVS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21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FACILITATOR: Change</a:t>
            </a:r>
            <a:r>
              <a:rPr lang="en-US" baseline="0" dirty="0" smtClean="0"/>
              <a:t> page numbers to align with the interpretive materials you are providing in the session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21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</a:t>
            </a:r>
            <a:r>
              <a:rPr lang="en-US" baseline="0" dirty="0" smtClean="0"/>
              <a:t> the team MVS triangle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95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13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 the team MVS triangle again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74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FACILITATOR:</a:t>
            </a:r>
            <a:r>
              <a:rPr lang="fr-FR" baseline="0" dirty="0" smtClean="0"/>
              <a:t> </a:t>
            </a:r>
            <a:r>
              <a:rPr lang="fr-FR" dirty="0" smtClean="0"/>
              <a:t>Replace « (</a:t>
            </a:r>
            <a:r>
              <a:rPr lang="fr-FR" dirty="0" err="1" smtClean="0"/>
              <a:t>resource</a:t>
            </a:r>
            <a:r>
              <a:rPr lang="fr-FR" dirty="0" smtClean="0"/>
              <a:t>) » </a:t>
            </a:r>
            <a:r>
              <a:rPr lang="fr-FR" dirty="0" err="1" smtClean="0"/>
              <a:t>with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name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material</a:t>
            </a:r>
            <a:r>
              <a:rPr lang="fr-FR" baseline="0" dirty="0" smtClean="0"/>
              <a:t>(s)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providing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contain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complete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Strengths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Reasons</a:t>
            </a:r>
            <a:r>
              <a:rPr lang="fr-FR" baseline="0" dirty="0" smtClean="0"/>
              <a:t> tables:</a:t>
            </a:r>
            <a:r>
              <a:rPr lang="fr-FR" dirty="0" smtClean="0"/>
              <a:t>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SDI</a:t>
            </a:r>
            <a:r>
              <a:rPr lang="fr-FR" baseline="0" dirty="0" smtClean="0"/>
              <a:t> (#3400)</a:t>
            </a:r>
            <a:r>
              <a:rPr lang="fr-FR" dirty="0" smtClean="0"/>
              <a:t>, </a:t>
            </a:r>
            <a:r>
              <a:rPr lang="fr-FR" dirty="0" err="1" smtClean="0"/>
              <a:t>Interpretive</a:t>
            </a:r>
            <a:r>
              <a:rPr lang="fr-FR" dirty="0" smtClean="0"/>
              <a:t> Guide (#1018), </a:t>
            </a:r>
            <a:r>
              <a:rPr lang="fr-FR" dirty="0" err="1" smtClean="0"/>
              <a:t>Paper</a:t>
            </a:r>
            <a:r>
              <a:rPr lang="fr-FR" dirty="0" smtClean="0"/>
              <a:t> </a:t>
            </a:r>
            <a:r>
              <a:rPr lang="fr-FR" dirty="0" err="1" smtClean="0"/>
              <a:t>Strengths</a:t>
            </a:r>
            <a:r>
              <a:rPr lang="fr-FR" dirty="0" smtClean="0"/>
              <a:t> Portrait</a:t>
            </a:r>
            <a:r>
              <a:rPr lang="fr-FR" baseline="0" dirty="0" smtClean="0"/>
              <a:t> (</a:t>
            </a:r>
            <a:r>
              <a:rPr lang="fr-FR" dirty="0" smtClean="0"/>
              <a:t>#1113), </a:t>
            </a:r>
            <a:r>
              <a:rPr lang="fr-FR" dirty="0" err="1" smtClean="0"/>
              <a:t>Strengths</a:t>
            </a:r>
            <a:r>
              <a:rPr lang="fr-FR" dirty="0" smtClean="0"/>
              <a:t> Portrait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Personalized</a:t>
            </a:r>
            <a:r>
              <a:rPr lang="fr-FR" baseline="0" dirty="0" smtClean="0"/>
              <a:t> Report (</a:t>
            </a:r>
            <a:r>
              <a:rPr lang="fr-FR" dirty="0" smtClean="0"/>
              <a:t>#1213)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DELETE </a:t>
            </a:r>
            <a:r>
              <a:rPr lang="fr-FR" dirty="0" err="1" smtClean="0"/>
              <a:t>Customize</a:t>
            </a:r>
            <a:r>
              <a:rPr lang="fr-FR" dirty="0" smtClean="0"/>
              <a:t> </a:t>
            </a:r>
            <a:r>
              <a:rPr lang="fr-FR" dirty="0" err="1" smtClean="0"/>
              <a:t>Icon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57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FACILITATOR: Change</a:t>
            </a:r>
            <a:r>
              <a:rPr lang="en-US" baseline="0" dirty="0" smtClean="0"/>
              <a:t> page number to align with the interpretive materials you are providing in the session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2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 your SDI Conflict result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3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FACILITATOR: Change</a:t>
            </a:r>
            <a:r>
              <a:rPr lang="en-US" baseline="0" smtClean="0"/>
              <a:t> page number to align with the interpretive materials you are providing in the session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96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</a:t>
            </a:r>
            <a:r>
              <a:rPr lang="en-US" baseline="0" dirty="0" smtClean="0"/>
              <a:t> Place the team SDI triangle with full arrows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78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 your own SDI report (full arrow)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05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FACILITATOR: Place the team SDI Triangle again (full arrows)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60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you conducting your session using paper or online assessments? Change the login instructions to fit your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C18B-31E1-5842-8541-DA2942E19809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40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65999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76812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3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2419713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12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3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0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36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57378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95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99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65999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76812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1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2419713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2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0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7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442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57378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95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8844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65999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76812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32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2419713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11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272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14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811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57378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95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8065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65999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76812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47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2419713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39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55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06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421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57378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95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7809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C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55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MV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0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Simplified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781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y Lined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48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359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MV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54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mplified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933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C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00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MV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73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implified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4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C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907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MVS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19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implified Triang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46473" y="1724689"/>
            <a:ext cx="4238687" cy="1372887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5611628" cy="2240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119629" y="5103628"/>
            <a:ext cx="283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AC6C"/>
                </a:solidFill>
              </a:rPr>
              <a:t>®</a:t>
            </a:r>
            <a:endParaRPr lang="en-US" sz="900" dirty="0">
              <a:solidFill>
                <a:srgbClr val="00A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813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761999"/>
            <a:ext cx="8305800" cy="54102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4297036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126980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80621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0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3423618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1269903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0391" y="6299199"/>
            <a:ext cx="4445000" cy="388408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35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3475102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3475102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1269903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0391" y="6299199"/>
            <a:ext cx="4445000" cy="388408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49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1269903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0391" y="6299199"/>
            <a:ext cx="4445000" cy="388408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76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0391" y="6299199"/>
            <a:ext cx="4445000" cy="388408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847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90423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0259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3428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0391" y="6299199"/>
            <a:ext cx="4445000" cy="388408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3083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65999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76812"/>
            <a:ext cx="6400800" cy="224090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46464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0721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126" y="2419713"/>
            <a:ext cx="7293748" cy="243687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800100" indent="-34290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727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368" y="2471197"/>
            <a:ext cx="4032431" cy="2633881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2200"/>
            </a:lvl1pPr>
            <a:lvl2pPr marL="742950" indent="-285750">
              <a:buFont typeface="Wingdings" charset="2"/>
              <a:buChar char="§"/>
              <a:defRPr sz="2200"/>
            </a:lvl2pPr>
            <a:lvl3pPr marL="1143000" indent="-228600">
              <a:buFont typeface="Wingdings" charset="2"/>
              <a:buChar char="§"/>
              <a:defRPr sz="2200"/>
            </a:lvl3pPr>
            <a:lvl4pPr marL="1600200" indent="-228600">
              <a:buFont typeface="Wingdings" charset="2"/>
              <a:buChar char="§"/>
              <a:defRPr sz="2200"/>
            </a:lvl4pPr>
            <a:lvl5pPr marL="2057400" indent="-228600">
              <a:buFont typeface="Wingdings" charset="2"/>
              <a:buChar char="§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98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25127" y="265998"/>
            <a:ext cx="7293747" cy="1613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715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5656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57378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95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5041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712258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theme" Target="../theme/theme4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8.xml"/><Relationship Id="rId15" Type="http://schemas.openxmlformats.org/officeDocument/2006/relationships/theme" Target="../theme/theme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theme" Target="../theme/theme6.xml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theme" Target="../theme/theme7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8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251449"/>
          </a:xfrm>
          <a:prstGeom prst="rect">
            <a:avLst/>
          </a:prstGeom>
          <a:gradFill>
            <a:gsLst>
              <a:gs pos="0">
                <a:srgbClr val="00B3F0"/>
              </a:gs>
              <a:gs pos="100000">
                <a:srgbClr val="007FC7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3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251450"/>
          </a:xfrm>
          <a:prstGeom prst="rect">
            <a:avLst/>
          </a:prstGeom>
          <a:gradFill>
            <a:gsLst>
              <a:gs pos="0">
                <a:srgbClr val="ED145A"/>
              </a:gs>
              <a:gs pos="100000">
                <a:srgbClr val="C00737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9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"/>
            <a:ext cx="9144000" cy="5251451"/>
          </a:xfrm>
          <a:prstGeom prst="rect">
            <a:avLst/>
          </a:prstGeom>
          <a:gradFill>
            <a:gsLst>
              <a:gs pos="0">
                <a:srgbClr val="00AC6C"/>
              </a:gs>
              <a:gs pos="100000">
                <a:srgbClr val="00754A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2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2600" b="0" i="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1_Green </a:t>
            </a:r>
            <a:r>
              <a:rPr lang="en-US" sz="2600" b="0" i="0" dirty="0" err="1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Background</a:t>
            </a:r>
            <a:r>
              <a:rPr lang="en-US" dirty="0" err="1" smtClean="0"/>
              <a:t>Third</a:t>
            </a:r>
            <a:r>
              <a:rPr lang="en-US" dirty="0" smtClean="0"/>
              <a:t>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02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9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85" r:id="rId11"/>
    <p:sldLayoutId id="2147483686" r:id="rId12"/>
    <p:sldLayoutId id="2147483687" r:id="rId13"/>
    <p:sldLayoutId id="2147483721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0391" y="6299199"/>
            <a:ext cx="4445000" cy="388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cs typeface="Century Gothic"/>
              </a:rPr>
              <a:t>FACILITATOR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58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251450"/>
          </a:xfrm>
          <a:prstGeom prst="rect">
            <a:avLst/>
          </a:prstGeom>
          <a:gradFill>
            <a:gsLst>
              <a:gs pos="0">
                <a:srgbClr val="ED145A"/>
              </a:gs>
              <a:gs pos="100000">
                <a:srgbClr val="C00737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9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6" Type="http://schemas.openxmlformats.org/officeDocument/2006/relationships/image" Target="../media/image42.jpeg"/><Relationship Id="rId7" Type="http://schemas.openxmlformats.org/officeDocument/2006/relationships/image" Target="../media/image43.jpeg"/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png"/><Relationship Id="rId6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png"/><Relationship Id="rId5" Type="http://schemas.microsoft.com/office/2007/relationships/hdphoto" Target="../media/hdphoto2.wdp"/><Relationship Id="rId6" Type="http://schemas.openxmlformats.org/officeDocument/2006/relationships/image" Target="../media/image48.jpeg"/><Relationship Id="rId7" Type="http://schemas.openxmlformats.org/officeDocument/2006/relationships/image" Target="../media/image49.jpe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8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4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6878" y="737221"/>
            <a:ext cx="7301996" cy="2503717"/>
          </a:xfrm>
        </p:spPr>
        <p:txBody>
          <a:bodyPr/>
          <a:lstStyle/>
          <a:p>
            <a:pPr algn="l">
              <a:lnSpc>
                <a:spcPct val="130000"/>
              </a:lnSpc>
            </a:pPr>
            <a:r>
              <a:rPr lang="en-US" dirty="0">
                <a:solidFill>
                  <a:schemeClr val="bg1"/>
                </a:solidFill>
              </a:rPr>
              <a:t>Workshop Title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600" b="1" dirty="0" smtClean="0"/>
              <a:t>Client Name  </a:t>
            </a:r>
            <a:r>
              <a:rPr lang="en-US" sz="1600" b="1" dirty="0" smtClean="0">
                <a:solidFill>
                  <a:srgbClr val="C1F0FF"/>
                </a:solidFill>
              </a:rPr>
              <a:t>:</a:t>
            </a:r>
            <a:r>
              <a:rPr lang="en-US" sz="1600" b="1" dirty="0" smtClean="0"/>
              <a:t>  Program Name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240938"/>
            <a:ext cx="9144000" cy="288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6878" y="3597251"/>
            <a:ext cx="7183864" cy="2240904"/>
          </a:xfrm>
        </p:spPr>
        <p:txBody>
          <a:bodyPr/>
          <a:lstStyle/>
          <a:p>
            <a:pPr algn="l"/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Presented by:</a:t>
            </a:r>
          </a:p>
          <a:p>
            <a:pPr algn="l"/>
            <a:endParaRPr lang="en-US" sz="14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  <a:p>
            <a:pPr algn="l">
              <a:lnSpc>
                <a:spcPct val="130000"/>
              </a:lnSpc>
            </a:pPr>
            <a:endParaRPr lang="en-US" sz="14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400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Your Name</a:t>
            </a:r>
            <a:endParaRPr lang="en-US" sz="2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Event Date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3075" y="4014439"/>
            <a:ext cx="2273610" cy="5885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Your Logo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06295" y="1670348"/>
            <a:ext cx="528490" cy="528490"/>
            <a:chOff x="206295" y="187537"/>
            <a:chExt cx="528490" cy="528490"/>
          </a:xfrm>
        </p:grpSpPr>
        <p:sp>
          <p:nvSpPr>
            <p:cNvPr id="8" name="Oval 7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iconsCustomiz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958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6878" y="737221"/>
            <a:ext cx="7301996" cy="2503717"/>
          </a:xfrm>
        </p:spPr>
        <p:txBody>
          <a:bodyPr/>
          <a:lstStyle/>
          <a:p>
            <a:pPr algn="l">
              <a:lnSpc>
                <a:spcPct val="130000"/>
              </a:lnSpc>
            </a:pPr>
            <a:r>
              <a:rPr lang="en-US" dirty="0">
                <a:solidFill>
                  <a:schemeClr val="bg1"/>
                </a:solidFill>
              </a:rPr>
              <a:t>Workshop Title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756370"/>
            <a:ext cx="9144000" cy="33701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925126" y="2916296"/>
            <a:ext cx="7293748" cy="2975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600"/>
              </a:spcAft>
            </a:pPr>
            <a:r>
              <a:rPr lang="en-US" b="1" dirty="0" smtClean="0"/>
              <a:t>AGENDA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Discovering Our Strengths </a:t>
            </a:r>
            <a:r>
              <a:rPr lang="en-US" sz="1600" i="1" dirty="0" smtClean="0"/>
              <a:t>(Strengths Portrait)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What Drives Our Team </a:t>
            </a:r>
            <a:r>
              <a:rPr lang="en-US" sz="1600" i="1" dirty="0" smtClean="0"/>
              <a:t>(SDI part 1)</a:t>
            </a:r>
          </a:p>
          <a:p>
            <a:pPr marL="457200" indent="-457200" algn="l">
              <a:spcBef>
                <a:spcPts val="480"/>
              </a:spcBef>
              <a:buFont typeface="+mj-lt"/>
              <a:buAutoNum type="arabicPeriod"/>
            </a:pPr>
            <a:r>
              <a:rPr lang="en-US" dirty="0" smtClean="0"/>
              <a:t>Managing Our Strengths </a:t>
            </a:r>
            <a:r>
              <a:rPr lang="en-US" sz="1600" i="1" dirty="0"/>
              <a:t>(Strengths Portrait</a:t>
            </a:r>
            <a:r>
              <a:rPr lang="en-US" sz="1600" i="1" dirty="0" smtClean="0"/>
              <a:t>)</a:t>
            </a:r>
          </a:p>
          <a:p>
            <a:pPr marL="457200" indent="-457200" algn="l">
              <a:spcBef>
                <a:spcPts val="480"/>
              </a:spcBef>
              <a:buFont typeface="+mj-lt"/>
              <a:buAutoNum type="arabicPeriod"/>
            </a:pPr>
            <a:r>
              <a:rPr lang="en-US" dirty="0" smtClean="0"/>
              <a:t>Overdoing Our Strengths </a:t>
            </a:r>
            <a:r>
              <a:rPr lang="en-US" sz="1600" i="1" dirty="0" smtClean="0"/>
              <a:t>(Overdone Strengths </a:t>
            </a:r>
            <a:r>
              <a:rPr lang="en-US" sz="1600" i="1" dirty="0"/>
              <a:t>Portrait</a:t>
            </a:r>
            <a:r>
              <a:rPr lang="en-US" sz="1600" i="1" dirty="0" smtClean="0"/>
              <a:t>)</a:t>
            </a:r>
          </a:p>
          <a:p>
            <a:pPr marL="457200" indent="-457200" algn="l">
              <a:spcBef>
                <a:spcPts val="480"/>
              </a:spcBef>
              <a:buFont typeface="+mj-lt"/>
              <a:buAutoNum type="arabicPeriod"/>
            </a:pPr>
            <a:r>
              <a:rPr lang="en-US" dirty="0" smtClean="0"/>
              <a:t>Our Team Facing Conflict </a:t>
            </a:r>
            <a:r>
              <a:rPr lang="en-US" sz="1600" i="1" dirty="0" smtClean="0"/>
              <a:t>(SDI part 2)</a:t>
            </a:r>
          </a:p>
          <a:p>
            <a:pPr marL="457200" lvl="0" indent="-457200" algn="l">
              <a:spcBef>
                <a:spcPts val="480"/>
              </a:spcBef>
              <a:buFont typeface="+mj-lt"/>
              <a:buAutoNum type="arabicPeriod"/>
            </a:pPr>
            <a:r>
              <a:rPr lang="en-US" dirty="0" smtClean="0"/>
              <a:t>Team Effectiveness </a:t>
            </a:r>
            <a:r>
              <a:rPr lang="en-US" sz="1600" i="1" dirty="0" smtClean="0"/>
              <a:t>(Team Portrait Cards)</a:t>
            </a:r>
            <a:endParaRPr lang="en-US" sz="1600" i="1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6295" y="1670348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285845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333863"/>
            <a:ext cx="9144000" cy="288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66192"/>
          </a:xfrm>
          <a:prstGeom prst="rect">
            <a:avLst/>
          </a:prstGeom>
          <a:gradFill>
            <a:gsLst>
              <a:gs pos="0">
                <a:srgbClr val="00AC6C"/>
              </a:gs>
              <a:gs pos="100000">
                <a:srgbClr val="00754A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83271" y="2533985"/>
            <a:ext cx="6487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ntury Gothic"/>
                <a:cs typeface="Century Gothic"/>
              </a:rPr>
              <a:t>Discovering Our Strengths</a:t>
            </a:r>
          </a:p>
          <a:p>
            <a:r>
              <a:rPr lang="en-US" sz="2400" b="1" dirty="0" smtClean="0">
                <a:latin typeface="Century Gothic"/>
                <a:cs typeface="Century Gothic"/>
              </a:rPr>
              <a:t>STRENGTHS PORTRAIT</a:t>
            </a:r>
            <a:endParaRPr lang="en-US" sz="2400" b="1" dirty="0"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91362" y="-858808"/>
            <a:ext cx="28599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 smtClean="0">
                <a:solidFill>
                  <a:schemeClr val="bg1"/>
                </a:solidFill>
                <a:latin typeface="Century Gothic"/>
                <a:cs typeface="Century Gothic"/>
              </a:rPr>
              <a:t>1</a:t>
            </a:r>
            <a:endParaRPr lang="en-US" sz="400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4256049" y="4465927"/>
            <a:ext cx="4571999" cy="1394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b="1" dirty="0" smtClean="0"/>
              <a:t>Strengths are behaviors. </a:t>
            </a:r>
            <a:r>
              <a:rPr lang="en-US" sz="2000" dirty="0" smtClean="0"/>
              <a:t>They are actions you choose with the intent of producing results for yourself, others, and your organization.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671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3349042"/>
            <a:ext cx="9144000" cy="27669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Content Placeholder 1" descr="PortraitDiamond-Grey.pn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4889" y="2657136"/>
            <a:ext cx="6425143" cy="4022123"/>
          </a:xfrm>
          <a:effectLst>
            <a:outerShdw blurRad="104775" dist="38100" algn="l" rotWithShape="0">
              <a:prstClr val="black">
                <a:alpha val="55000"/>
              </a:prst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165" y="3590586"/>
            <a:ext cx="3016576" cy="263388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Your Name</a:t>
            </a:r>
          </a:p>
          <a:p>
            <a:pPr>
              <a:spcAft>
                <a:spcPts val="600"/>
              </a:spcAft>
            </a:pPr>
            <a:r>
              <a:rPr lang="en-US" dirty="0"/>
              <a:t>Your top strength, with an example of how you used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it </a:t>
            </a:r>
            <a:r>
              <a:rPr lang="en-US" dirty="0"/>
              <a:t>recently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4164" y="576443"/>
            <a:ext cx="7293747" cy="161314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</a:rPr>
              <a:t>Introducing Your </a:t>
            </a:r>
            <a:r>
              <a:rPr lang="en-US" dirty="0" smtClean="0">
                <a:solidFill>
                  <a:srgbClr val="FFFFFF"/>
                </a:solidFill>
              </a:rPr>
              <a:t>Strengths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Plus 12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 descr="employee final-001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4439" y="3669870"/>
            <a:ext cx="1505185" cy="135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0770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07917 -0.1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-75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714254" y="950148"/>
            <a:ext cx="9012288" cy="4064000"/>
          </a:xfrm>
          <a:custGeom>
            <a:avLst/>
            <a:gdLst>
              <a:gd name="connsiteX0" fmla="*/ 0 w 8767704"/>
              <a:gd name="connsiteY0" fmla="*/ 4064000 h 4064000"/>
              <a:gd name="connsiteX1" fmla="*/ 84667 w 8767704"/>
              <a:gd name="connsiteY1" fmla="*/ 4054592 h 4064000"/>
              <a:gd name="connsiteX2" fmla="*/ 169334 w 8767704"/>
              <a:gd name="connsiteY2" fmla="*/ 4026370 h 4064000"/>
              <a:gd name="connsiteX3" fmla="*/ 244593 w 8767704"/>
              <a:gd name="connsiteY3" fmla="*/ 4007555 h 4064000"/>
              <a:gd name="connsiteX4" fmla="*/ 272815 w 8767704"/>
              <a:gd name="connsiteY4" fmla="*/ 3998148 h 4064000"/>
              <a:gd name="connsiteX5" fmla="*/ 432741 w 8767704"/>
              <a:gd name="connsiteY5" fmla="*/ 3988740 h 4064000"/>
              <a:gd name="connsiteX6" fmla="*/ 508000 w 8767704"/>
              <a:gd name="connsiteY6" fmla="*/ 3979333 h 4064000"/>
              <a:gd name="connsiteX7" fmla="*/ 573852 w 8767704"/>
              <a:gd name="connsiteY7" fmla="*/ 3969926 h 4064000"/>
              <a:gd name="connsiteX8" fmla="*/ 743186 w 8767704"/>
              <a:gd name="connsiteY8" fmla="*/ 3979333 h 4064000"/>
              <a:gd name="connsiteX9" fmla="*/ 799630 w 8767704"/>
              <a:gd name="connsiteY9" fmla="*/ 3988740 h 4064000"/>
              <a:gd name="connsiteX10" fmla="*/ 931334 w 8767704"/>
              <a:gd name="connsiteY10" fmla="*/ 4007555 h 4064000"/>
              <a:gd name="connsiteX11" fmla="*/ 1016000 w 8767704"/>
              <a:gd name="connsiteY11" fmla="*/ 3998148 h 4064000"/>
              <a:gd name="connsiteX12" fmla="*/ 1044223 w 8767704"/>
              <a:gd name="connsiteY12" fmla="*/ 3988740 h 4064000"/>
              <a:gd name="connsiteX13" fmla="*/ 1081852 w 8767704"/>
              <a:gd name="connsiteY13" fmla="*/ 3979333 h 4064000"/>
              <a:gd name="connsiteX14" fmla="*/ 1138297 w 8767704"/>
              <a:gd name="connsiteY14" fmla="*/ 3960518 h 4064000"/>
              <a:gd name="connsiteX15" fmla="*/ 1204149 w 8767704"/>
              <a:gd name="connsiteY15" fmla="*/ 3922889 h 4064000"/>
              <a:gd name="connsiteX16" fmla="*/ 1232371 w 8767704"/>
              <a:gd name="connsiteY16" fmla="*/ 3904074 h 4064000"/>
              <a:gd name="connsiteX17" fmla="*/ 1260593 w 8767704"/>
              <a:gd name="connsiteY17" fmla="*/ 3894666 h 4064000"/>
              <a:gd name="connsiteX18" fmla="*/ 1326445 w 8767704"/>
              <a:gd name="connsiteY18" fmla="*/ 3847629 h 4064000"/>
              <a:gd name="connsiteX19" fmla="*/ 1382889 w 8767704"/>
              <a:gd name="connsiteY19" fmla="*/ 3791185 h 4064000"/>
              <a:gd name="connsiteX20" fmla="*/ 1411112 w 8767704"/>
              <a:gd name="connsiteY20" fmla="*/ 3762963 h 4064000"/>
              <a:gd name="connsiteX21" fmla="*/ 1476963 w 8767704"/>
              <a:gd name="connsiteY21" fmla="*/ 3715926 h 4064000"/>
              <a:gd name="connsiteX22" fmla="*/ 1524000 w 8767704"/>
              <a:gd name="connsiteY22" fmla="*/ 3650074 h 4064000"/>
              <a:gd name="connsiteX23" fmla="*/ 1552223 w 8767704"/>
              <a:gd name="connsiteY23" fmla="*/ 3621852 h 4064000"/>
              <a:gd name="connsiteX24" fmla="*/ 1618074 w 8767704"/>
              <a:gd name="connsiteY24" fmla="*/ 3546592 h 4064000"/>
              <a:gd name="connsiteX25" fmla="*/ 1655704 w 8767704"/>
              <a:gd name="connsiteY25" fmla="*/ 3537185 h 4064000"/>
              <a:gd name="connsiteX26" fmla="*/ 1740371 w 8767704"/>
              <a:gd name="connsiteY26" fmla="*/ 3518370 h 4064000"/>
              <a:gd name="connsiteX27" fmla="*/ 1909704 w 8767704"/>
              <a:gd name="connsiteY27" fmla="*/ 3527778 h 4064000"/>
              <a:gd name="connsiteX28" fmla="*/ 1984963 w 8767704"/>
              <a:gd name="connsiteY28" fmla="*/ 3546592 h 4064000"/>
              <a:gd name="connsiteX29" fmla="*/ 2022593 w 8767704"/>
              <a:gd name="connsiteY29" fmla="*/ 3556000 h 4064000"/>
              <a:gd name="connsiteX30" fmla="*/ 2060223 w 8767704"/>
              <a:gd name="connsiteY30" fmla="*/ 3565407 h 4064000"/>
              <a:gd name="connsiteX31" fmla="*/ 2088445 w 8767704"/>
              <a:gd name="connsiteY31" fmla="*/ 3574815 h 4064000"/>
              <a:gd name="connsiteX32" fmla="*/ 2257778 w 8767704"/>
              <a:gd name="connsiteY32" fmla="*/ 3556000 h 4064000"/>
              <a:gd name="connsiteX33" fmla="*/ 2333037 w 8767704"/>
              <a:gd name="connsiteY33" fmla="*/ 3527778 h 4064000"/>
              <a:gd name="connsiteX34" fmla="*/ 2370667 w 8767704"/>
              <a:gd name="connsiteY34" fmla="*/ 3508963 h 4064000"/>
              <a:gd name="connsiteX35" fmla="*/ 2464741 w 8767704"/>
              <a:gd name="connsiteY35" fmla="*/ 3452518 h 4064000"/>
              <a:gd name="connsiteX36" fmla="*/ 2483556 w 8767704"/>
              <a:gd name="connsiteY36" fmla="*/ 3424296 h 4064000"/>
              <a:gd name="connsiteX37" fmla="*/ 2568223 w 8767704"/>
              <a:gd name="connsiteY37" fmla="*/ 3377259 h 4064000"/>
              <a:gd name="connsiteX38" fmla="*/ 2596445 w 8767704"/>
              <a:gd name="connsiteY38" fmla="*/ 3358444 h 4064000"/>
              <a:gd name="connsiteX39" fmla="*/ 2634074 w 8767704"/>
              <a:gd name="connsiteY39" fmla="*/ 3283185 h 4064000"/>
              <a:gd name="connsiteX40" fmla="*/ 2652889 w 8767704"/>
              <a:gd name="connsiteY40" fmla="*/ 3226740 h 4064000"/>
              <a:gd name="connsiteX41" fmla="*/ 2690519 w 8767704"/>
              <a:gd name="connsiteY41" fmla="*/ 3170296 h 4064000"/>
              <a:gd name="connsiteX42" fmla="*/ 2756371 w 8767704"/>
              <a:gd name="connsiteY42" fmla="*/ 3142074 h 4064000"/>
              <a:gd name="connsiteX43" fmla="*/ 2822223 w 8767704"/>
              <a:gd name="connsiteY43" fmla="*/ 3113852 h 4064000"/>
              <a:gd name="connsiteX44" fmla="*/ 2869260 w 8767704"/>
              <a:gd name="connsiteY44" fmla="*/ 3057407 h 4064000"/>
              <a:gd name="connsiteX45" fmla="*/ 2897482 w 8767704"/>
              <a:gd name="connsiteY45" fmla="*/ 3019778 h 4064000"/>
              <a:gd name="connsiteX46" fmla="*/ 2925704 w 8767704"/>
              <a:gd name="connsiteY46" fmla="*/ 2963333 h 4064000"/>
              <a:gd name="connsiteX47" fmla="*/ 2953926 w 8767704"/>
              <a:gd name="connsiteY47" fmla="*/ 2935111 h 4064000"/>
              <a:gd name="connsiteX48" fmla="*/ 2991556 w 8767704"/>
              <a:gd name="connsiteY48" fmla="*/ 2878666 h 4064000"/>
              <a:gd name="connsiteX49" fmla="*/ 3019778 w 8767704"/>
              <a:gd name="connsiteY49" fmla="*/ 2841037 h 4064000"/>
              <a:gd name="connsiteX50" fmla="*/ 3048000 w 8767704"/>
              <a:gd name="connsiteY50" fmla="*/ 2794000 h 4064000"/>
              <a:gd name="connsiteX51" fmla="*/ 3066815 w 8767704"/>
              <a:gd name="connsiteY51" fmla="*/ 2756370 h 4064000"/>
              <a:gd name="connsiteX52" fmla="*/ 3095037 w 8767704"/>
              <a:gd name="connsiteY52" fmla="*/ 2746963 h 4064000"/>
              <a:gd name="connsiteX53" fmla="*/ 3123260 w 8767704"/>
              <a:gd name="connsiteY53" fmla="*/ 2756370 h 4064000"/>
              <a:gd name="connsiteX54" fmla="*/ 3179704 w 8767704"/>
              <a:gd name="connsiteY54" fmla="*/ 2784592 h 4064000"/>
              <a:gd name="connsiteX55" fmla="*/ 3226741 w 8767704"/>
              <a:gd name="connsiteY55" fmla="*/ 2831629 h 4064000"/>
              <a:gd name="connsiteX56" fmla="*/ 3254963 w 8767704"/>
              <a:gd name="connsiteY56" fmla="*/ 2859852 h 4064000"/>
              <a:gd name="connsiteX57" fmla="*/ 3292593 w 8767704"/>
              <a:gd name="connsiteY57" fmla="*/ 2944518 h 4064000"/>
              <a:gd name="connsiteX58" fmla="*/ 3386667 w 8767704"/>
              <a:gd name="connsiteY58" fmla="*/ 2803407 h 4064000"/>
              <a:gd name="connsiteX59" fmla="*/ 3452519 w 8767704"/>
              <a:gd name="connsiteY59" fmla="*/ 2709333 h 4064000"/>
              <a:gd name="connsiteX60" fmla="*/ 3480741 w 8767704"/>
              <a:gd name="connsiteY60" fmla="*/ 2690518 h 4064000"/>
              <a:gd name="connsiteX61" fmla="*/ 3537186 w 8767704"/>
              <a:gd name="connsiteY61" fmla="*/ 2718740 h 4064000"/>
              <a:gd name="connsiteX62" fmla="*/ 3565408 w 8767704"/>
              <a:gd name="connsiteY62" fmla="*/ 2737555 h 4064000"/>
              <a:gd name="connsiteX63" fmla="*/ 3631260 w 8767704"/>
              <a:gd name="connsiteY63" fmla="*/ 2746963 h 4064000"/>
              <a:gd name="connsiteX64" fmla="*/ 3697112 w 8767704"/>
              <a:gd name="connsiteY64" fmla="*/ 2803407 h 4064000"/>
              <a:gd name="connsiteX65" fmla="*/ 3734741 w 8767704"/>
              <a:gd name="connsiteY65" fmla="*/ 2831629 h 4064000"/>
              <a:gd name="connsiteX66" fmla="*/ 3810000 w 8767704"/>
              <a:gd name="connsiteY66" fmla="*/ 2859852 h 4064000"/>
              <a:gd name="connsiteX67" fmla="*/ 3866445 w 8767704"/>
              <a:gd name="connsiteY67" fmla="*/ 2869259 h 4064000"/>
              <a:gd name="connsiteX68" fmla="*/ 3913482 w 8767704"/>
              <a:gd name="connsiteY68" fmla="*/ 2906889 h 4064000"/>
              <a:gd name="connsiteX69" fmla="*/ 3941704 w 8767704"/>
              <a:gd name="connsiteY69" fmla="*/ 2925703 h 4064000"/>
              <a:gd name="connsiteX70" fmla="*/ 3979334 w 8767704"/>
              <a:gd name="connsiteY70" fmla="*/ 2953926 h 4064000"/>
              <a:gd name="connsiteX71" fmla="*/ 4045186 w 8767704"/>
              <a:gd name="connsiteY71" fmla="*/ 2935111 h 4064000"/>
              <a:gd name="connsiteX72" fmla="*/ 4064000 w 8767704"/>
              <a:gd name="connsiteY72" fmla="*/ 2906889 h 4064000"/>
              <a:gd name="connsiteX73" fmla="*/ 4092223 w 8767704"/>
              <a:gd name="connsiteY73" fmla="*/ 2878666 h 4064000"/>
              <a:gd name="connsiteX74" fmla="*/ 4101630 w 8767704"/>
              <a:gd name="connsiteY74" fmla="*/ 2841037 h 4064000"/>
              <a:gd name="connsiteX75" fmla="*/ 4139260 w 8767704"/>
              <a:gd name="connsiteY75" fmla="*/ 2765778 h 4064000"/>
              <a:gd name="connsiteX76" fmla="*/ 4158074 w 8767704"/>
              <a:gd name="connsiteY76" fmla="*/ 2728148 h 4064000"/>
              <a:gd name="connsiteX77" fmla="*/ 4195704 w 8767704"/>
              <a:gd name="connsiteY77" fmla="*/ 2634074 h 4064000"/>
              <a:gd name="connsiteX78" fmla="*/ 4252149 w 8767704"/>
              <a:gd name="connsiteY78" fmla="*/ 2530592 h 4064000"/>
              <a:gd name="connsiteX79" fmla="*/ 4308593 w 8767704"/>
              <a:gd name="connsiteY79" fmla="*/ 2474148 h 4064000"/>
              <a:gd name="connsiteX80" fmla="*/ 4346223 w 8767704"/>
              <a:gd name="connsiteY80" fmla="*/ 2408296 h 4064000"/>
              <a:gd name="connsiteX81" fmla="*/ 4374445 w 8767704"/>
              <a:gd name="connsiteY81" fmla="*/ 2389481 h 4064000"/>
              <a:gd name="connsiteX82" fmla="*/ 4468519 w 8767704"/>
              <a:gd name="connsiteY82" fmla="*/ 2351852 h 4064000"/>
              <a:gd name="connsiteX83" fmla="*/ 4506149 w 8767704"/>
              <a:gd name="connsiteY83" fmla="*/ 2333037 h 4064000"/>
              <a:gd name="connsiteX84" fmla="*/ 4600223 w 8767704"/>
              <a:gd name="connsiteY84" fmla="*/ 2229555 h 4064000"/>
              <a:gd name="connsiteX85" fmla="*/ 4694297 w 8767704"/>
              <a:gd name="connsiteY85" fmla="*/ 2144889 h 4064000"/>
              <a:gd name="connsiteX86" fmla="*/ 4722519 w 8767704"/>
              <a:gd name="connsiteY86" fmla="*/ 2126074 h 4064000"/>
              <a:gd name="connsiteX87" fmla="*/ 4760149 w 8767704"/>
              <a:gd name="connsiteY87" fmla="*/ 2088444 h 4064000"/>
              <a:gd name="connsiteX88" fmla="*/ 4788371 w 8767704"/>
              <a:gd name="connsiteY88" fmla="*/ 2069629 h 4064000"/>
              <a:gd name="connsiteX89" fmla="*/ 4844815 w 8767704"/>
              <a:gd name="connsiteY89" fmla="*/ 2013185 h 4064000"/>
              <a:gd name="connsiteX90" fmla="*/ 4873037 w 8767704"/>
              <a:gd name="connsiteY90" fmla="*/ 2050815 h 4064000"/>
              <a:gd name="connsiteX91" fmla="*/ 4920074 w 8767704"/>
              <a:gd name="connsiteY91" fmla="*/ 2126074 h 4064000"/>
              <a:gd name="connsiteX92" fmla="*/ 5023556 w 8767704"/>
              <a:gd name="connsiteY92" fmla="*/ 2116666 h 4064000"/>
              <a:gd name="connsiteX93" fmla="*/ 5098815 w 8767704"/>
              <a:gd name="connsiteY93" fmla="*/ 2088444 h 4064000"/>
              <a:gd name="connsiteX94" fmla="*/ 5127037 w 8767704"/>
              <a:gd name="connsiteY94" fmla="*/ 2060222 h 4064000"/>
              <a:gd name="connsiteX95" fmla="*/ 5164667 w 8767704"/>
              <a:gd name="connsiteY95" fmla="*/ 2050815 h 4064000"/>
              <a:gd name="connsiteX96" fmla="*/ 5192889 w 8767704"/>
              <a:gd name="connsiteY96" fmla="*/ 2041407 h 4064000"/>
              <a:gd name="connsiteX97" fmla="*/ 5296371 w 8767704"/>
              <a:gd name="connsiteY97" fmla="*/ 2069629 h 4064000"/>
              <a:gd name="connsiteX98" fmla="*/ 5362223 w 8767704"/>
              <a:gd name="connsiteY98" fmla="*/ 2116666 h 4064000"/>
              <a:gd name="connsiteX99" fmla="*/ 5475112 w 8767704"/>
              <a:gd name="connsiteY99" fmla="*/ 2032000 h 4064000"/>
              <a:gd name="connsiteX100" fmla="*/ 5522149 w 8767704"/>
              <a:gd name="connsiteY100" fmla="*/ 1994370 h 4064000"/>
              <a:gd name="connsiteX101" fmla="*/ 5578593 w 8767704"/>
              <a:gd name="connsiteY101" fmla="*/ 1919111 h 4064000"/>
              <a:gd name="connsiteX102" fmla="*/ 5616223 w 8767704"/>
              <a:gd name="connsiteY102" fmla="*/ 1881481 h 4064000"/>
              <a:gd name="connsiteX103" fmla="*/ 5691482 w 8767704"/>
              <a:gd name="connsiteY103" fmla="*/ 1825037 h 4064000"/>
              <a:gd name="connsiteX104" fmla="*/ 5729112 w 8767704"/>
              <a:gd name="connsiteY104" fmla="*/ 1759185 h 4064000"/>
              <a:gd name="connsiteX105" fmla="*/ 5747926 w 8767704"/>
              <a:gd name="connsiteY105" fmla="*/ 1721555 h 4064000"/>
              <a:gd name="connsiteX106" fmla="*/ 5757334 w 8767704"/>
              <a:gd name="connsiteY106" fmla="*/ 1693333 h 4064000"/>
              <a:gd name="connsiteX107" fmla="*/ 5776149 w 8767704"/>
              <a:gd name="connsiteY107" fmla="*/ 1665111 h 4064000"/>
              <a:gd name="connsiteX108" fmla="*/ 5813778 w 8767704"/>
              <a:gd name="connsiteY108" fmla="*/ 1627481 h 4064000"/>
              <a:gd name="connsiteX109" fmla="*/ 5889037 w 8767704"/>
              <a:gd name="connsiteY109" fmla="*/ 1608666 h 4064000"/>
              <a:gd name="connsiteX110" fmla="*/ 5964297 w 8767704"/>
              <a:gd name="connsiteY110" fmla="*/ 1552222 h 4064000"/>
              <a:gd name="connsiteX111" fmla="*/ 6020741 w 8767704"/>
              <a:gd name="connsiteY111" fmla="*/ 1514592 h 4064000"/>
              <a:gd name="connsiteX112" fmla="*/ 6048963 w 8767704"/>
              <a:gd name="connsiteY112" fmla="*/ 1505185 h 4064000"/>
              <a:gd name="connsiteX113" fmla="*/ 6086593 w 8767704"/>
              <a:gd name="connsiteY113" fmla="*/ 1467555 h 4064000"/>
              <a:gd name="connsiteX114" fmla="*/ 6152445 w 8767704"/>
              <a:gd name="connsiteY114" fmla="*/ 1373481 h 4064000"/>
              <a:gd name="connsiteX115" fmla="*/ 6190074 w 8767704"/>
              <a:gd name="connsiteY115" fmla="*/ 1317037 h 4064000"/>
              <a:gd name="connsiteX116" fmla="*/ 6227704 w 8767704"/>
              <a:gd name="connsiteY116" fmla="*/ 1279407 h 4064000"/>
              <a:gd name="connsiteX117" fmla="*/ 6255926 w 8767704"/>
              <a:gd name="connsiteY117" fmla="*/ 1241778 h 4064000"/>
              <a:gd name="connsiteX118" fmla="*/ 6274741 w 8767704"/>
              <a:gd name="connsiteY118" fmla="*/ 1213555 h 4064000"/>
              <a:gd name="connsiteX119" fmla="*/ 6302963 w 8767704"/>
              <a:gd name="connsiteY119" fmla="*/ 1194740 h 4064000"/>
              <a:gd name="connsiteX120" fmla="*/ 6340593 w 8767704"/>
              <a:gd name="connsiteY120" fmla="*/ 1204148 h 4064000"/>
              <a:gd name="connsiteX121" fmla="*/ 6368815 w 8767704"/>
              <a:gd name="connsiteY121" fmla="*/ 1222963 h 4064000"/>
              <a:gd name="connsiteX122" fmla="*/ 6425260 w 8767704"/>
              <a:gd name="connsiteY122" fmla="*/ 1232370 h 4064000"/>
              <a:gd name="connsiteX123" fmla="*/ 6472297 w 8767704"/>
              <a:gd name="connsiteY123" fmla="*/ 1241778 h 4064000"/>
              <a:gd name="connsiteX124" fmla="*/ 6604000 w 8767704"/>
              <a:gd name="connsiteY124" fmla="*/ 1232370 h 4064000"/>
              <a:gd name="connsiteX125" fmla="*/ 6632223 w 8767704"/>
              <a:gd name="connsiteY125" fmla="*/ 1222963 h 4064000"/>
              <a:gd name="connsiteX126" fmla="*/ 6735704 w 8767704"/>
              <a:gd name="connsiteY126" fmla="*/ 1166518 h 4064000"/>
              <a:gd name="connsiteX127" fmla="*/ 6820371 w 8767704"/>
              <a:gd name="connsiteY127" fmla="*/ 1128889 h 4064000"/>
              <a:gd name="connsiteX128" fmla="*/ 6839186 w 8767704"/>
              <a:gd name="connsiteY128" fmla="*/ 1100666 h 4064000"/>
              <a:gd name="connsiteX129" fmla="*/ 6867408 w 8767704"/>
              <a:gd name="connsiteY129" fmla="*/ 950148 h 4064000"/>
              <a:gd name="connsiteX130" fmla="*/ 6914445 w 8767704"/>
              <a:gd name="connsiteY130" fmla="*/ 893703 h 4064000"/>
              <a:gd name="connsiteX131" fmla="*/ 6952074 w 8767704"/>
              <a:gd name="connsiteY131" fmla="*/ 837259 h 4064000"/>
              <a:gd name="connsiteX132" fmla="*/ 6961482 w 8767704"/>
              <a:gd name="connsiteY132" fmla="*/ 799629 h 4064000"/>
              <a:gd name="connsiteX133" fmla="*/ 7008519 w 8767704"/>
              <a:gd name="connsiteY133" fmla="*/ 752592 h 4064000"/>
              <a:gd name="connsiteX134" fmla="*/ 7074371 w 8767704"/>
              <a:gd name="connsiteY134" fmla="*/ 705555 h 4064000"/>
              <a:gd name="connsiteX135" fmla="*/ 7102593 w 8767704"/>
              <a:gd name="connsiteY135" fmla="*/ 696148 h 4064000"/>
              <a:gd name="connsiteX136" fmla="*/ 7130815 w 8767704"/>
              <a:gd name="connsiteY136" fmla="*/ 677333 h 4064000"/>
              <a:gd name="connsiteX137" fmla="*/ 7206074 w 8767704"/>
              <a:gd name="connsiteY137" fmla="*/ 658518 h 4064000"/>
              <a:gd name="connsiteX138" fmla="*/ 7290741 w 8767704"/>
              <a:gd name="connsiteY138" fmla="*/ 639703 h 4064000"/>
              <a:gd name="connsiteX139" fmla="*/ 7318963 w 8767704"/>
              <a:gd name="connsiteY139" fmla="*/ 620889 h 4064000"/>
              <a:gd name="connsiteX140" fmla="*/ 7403630 w 8767704"/>
              <a:gd name="connsiteY140" fmla="*/ 573852 h 4064000"/>
              <a:gd name="connsiteX141" fmla="*/ 7450667 w 8767704"/>
              <a:gd name="connsiteY141" fmla="*/ 526815 h 4064000"/>
              <a:gd name="connsiteX142" fmla="*/ 7507112 w 8767704"/>
              <a:gd name="connsiteY142" fmla="*/ 489185 h 4064000"/>
              <a:gd name="connsiteX143" fmla="*/ 7563556 w 8767704"/>
              <a:gd name="connsiteY143" fmla="*/ 460963 h 4064000"/>
              <a:gd name="connsiteX144" fmla="*/ 7591778 w 8767704"/>
              <a:gd name="connsiteY144" fmla="*/ 432740 h 4064000"/>
              <a:gd name="connsiteX145" fmla="*/ 7620000 w 8767704"/>
              <a:gd name="connsiteY145" fmla="*/ 413926 h 4064000"/>
              <a:gd name="connsiteX146" fmla="*/ 7704667 w 8767704"/>
              <a:gd name="connsiteY146" fmla="*/ 357481 h 4064000"/>
              <a:gd name="connsiteX147" fmla="*/ 7732889 w 8767704"/>
              <a:gd name="connsiteY147" fmla="*/ 338666 h 4064000"/>
              <a:gd name="connsiteX148" fmla="*/ 7789334 w 8767704"/>
              <a:gd name="connsiteY148" fmla="*/ 329259 h 4064000"/>
              <a:gd name="connsiteX149" fmla="*/ 7826963 w 8767704"/>
              <a:gd name="connsiteY149" fmla="*/ 319852 h 4064000"/>
              <a:gd name="connsiteX150" fmla="*/ 8099778 w 8767704"/>
              <a:gd name="connsiteY150" fmla="*/ 319852 h 4064000"/>
              <a:gd name="connsiteX151" fmla="*/ 8156223 w 8767704"/>
              <a:gd name="connsiteY151" fmla="*/ 301037 h 4064000"/>
              <a:gd name="connsiteX152" fmla="*/ 8250297 w 8767704"/>
              <a:gd name="connsiteY152" fmla="*/ 244592 h 4064000"/>
              <a:gd name="connsiteX153" fmla="*/ 8325556 w 8767704"/>
              <a:gd name="connsiteY153" fmla="*/ 225778 h 4064000"/>
              <a:gd name="connsiteX154" fmla="*/ 8363186 w 8767704"/>
              <a:gd name="connsiteY154" fmla="*/ 216370 h 4064000"/>
              <a:gd name="connsiteX155" fmla="*/ 8447852 w 8767704"/>
              <a:gd name="connsiteY155" fmla="*/ 197555 h 4064000"/>
              <a:gd name="connsiteX156" fmla="*/ 8476074 w 8767704"/>
              <a:gd name="connsiteY156" fmla="*/ 178740 h 4064000"/>
              <a:gd name="connsiteX157" fmla="*/ 8607778 w 8767704"/>
              <a:gd name="connsiteY157" fmla="*/ 122296 h 4064000"/>
              <a:gd name="connsiteX158" fmla="*/ 8664223 w 8767704"/>
              <a:gd name="connsiteY158" fmla="*/ 75259 h 4064000"/>
              <a:gd name="connsiteX159" fmla="*/ 8692445 w 8767704"/>
              <a:gd name="connsiteY159" fmla="*/ 56444 h 4064000"/>
              <a:gd name="connsiteX160" fmla="*/ 8720667 w 8767704"/>
              <a:gd name="connsiteY160" fmla="*/ 28222 h 4064000"/>
              <a:gd name="connsiteX161" fmla="*/ 8767704 w 8767704"/>
              <a:gd name="connsiteY161" fmla="*/ 0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8767704" h="4064000">
                <a:moveTo>
                  <a:pt x="0" y="4064000"/>
                </a:moveTo>
                <a:cubicBezTo>
                  <a:pt x="28222" y="4060864"/>
                  <a:pt x="56822" y="4060161"/>
                  <a:pt x="84667" y="4054592"/>
                </a:cubicBezTo>
                <a:cubicBezTo>
                  <a:pt x="131763" y="4045173"/>
                  <a:pt x="131675" y="4035785"/>
                  <a:pt x="169334" y="4026370"/>
                </a:cubicBezTo>
                <a:cubicBezTo>
                  <a:pt x="194420" y="4020098"/>
                  <a:pt x="220061" y="4015732"/>
                  <a:pt x="244593" y="4007555"/>
                </a:cubicBezTo>
                <a:cubicBezTo>
                  <a:pt x="254000" y="4004419"/>
                  <a:pt x="262948" y="3999135"/>
                  <a:pt x="272815" y="3998148"/>
                </a:cubicBezTo>
                <a:cubicBezTo>
                  <a:pt x="325951" y="3992834"/>
                  <a:pt x="379432" y="3991876"/>
                  <a:pt x="432741" y="3988740"/>
                </a:cubicBezTo>
                <a:lnTo>
                  <a:pt x="508000" y="3979333"/>
                </a:lnTo>
                <a:cubicBezTo>
                  <a:pt x="529979" y="3976403"/>
                  <a:pt x="551678" y="3969926"/>
                  <a:pt x="573852" y="3969926"/>
                </a:cubicBezTo>
                <a:cubicBezTo>
                  <a:pt x="630384" y="3969926"/>
                  <a:pt x="686741" y="3976197"/>
                  <a:pt x="743186" y="3979333"/>
                </a:cubicBezTo>
                <a:cubicBezTo>
                  <a:pt x="762001" y="3982469"/>
                  <a:pt x="780748" y="3986042"/>
                  <a:pt x="799630" y="3988740"/>
                </a:cubicBezTo>
                <a:cubicBezTo>
                  <a:pt x="964464" y="4012288"/>
                  <a:pt x="796649" y="3985109"/>
                  <a:pt x="931334" y="4007555"/>
                </a:cubicBezTo>
                <a:cubicBezTo>
                  <a:pt x="959556" y="4004419"/>
                  <a:pt x="987991" y="4002816"/>
                  <a:pt x="1016000" y="3998148"/>
                </a:cubicBezTo>
                <a:cubicBezTo>
                  <a:pt x="1025782" y="3996518"/>
                  <a:pt x="1034688" y="3991464"/>
                  <a:pt x="1044223" y="3988740"/>
                </a:cubicBezTo>
                <a:cubicBezTo>
                  <a:pt x="1056655" y="3985188"/>
                  <a:pt x="1069468" y="3983048"/>
                  <a:pt x="1081852" y="3979333"/>
                </a:cubicBezTo>
                <a:cubicBezTo>
                  <a:pt x="1100848" y="3973634"/>
                  <a:pt x="1138297" y="3960518"/>
                  <a:pt x="1138297" y="3960518"/>
                </a:cubicBezTo>
                <a:cubicBezTo>
                  <a:pt x="1191912" y="3906903"/>
                  <a:pt x="1137819" y="3951316"/>
                  <a:pt x="1204149" y="3922889"/>
                </a:cubicBezTo>
                <a:cubicBezTo>
                  <a:pt x="1214541" y="3918435"/>
                  <a:pt x="1222258" y="3909130"/>
                  <a:pt x="1232371" y="3904074"/>
                </a:cubicBezTo>
                <a:cubicBezTo>
                  <a:pt x="1241240" y="3899639"/>
                  <a:pt x="1251186" y="3897802"/>
                  <a:pt x="1260593" y="3894666"/>
                </a:cubicBezTo>
                <a:cubicBezTo>
                  <a:pt x="1369211" y="3786048"/>
                  <a:pt x="1202623" y="3946687"/>
                  <a:pt x="1326445" y="3847629"/>
                </a:cubicBezTo>
                <a:cubicBezTo>
                  <a:pt x="1347222" y="3831007"/>
                  <a:pt x="1364074" y="3810000"/>
                  <a:pt x="1382889" y="3791185"/>
                </a:cubicBezTo>
                <a:cubicBezTo>
                  <a:pt x="1392297" y="3781778"/>
                  <a:pt x="1400469" y="3770946"/>
                  <a:pt x="1411112" y="3762963"/>
                </a:cubicBezTo>
                <a:cubicBezTo>
                  <a:pt x="1457786" y="3727956"/>
                  <a:pt x="1435695" y="3743437"/>
                  <a:pt x="1476963" y="3715926"/>
                </a:cubicBezTo>
                <a:cubicBezTo>
                  <a:pt x="1491854" y="3693589"/>
                  <a:pt x="1506496" y="3670495"/>
                  <a:pt x="1524000" y="3650074"/>
                </a:cubicBezTo>
                <a:cubicBezTo>
                  <a:pt x="1532658" y="3639973"/>
                  <a:pt x="1544055" y="3632354"/>
                  <a:pt x="1552223" y="3621852"/>
                </a:cubicBezTo>
                <a:cubicBezTo>
                  <a:pt x="1580967" y="3584895"/>
                  <a:pt x="1578615" y="3563503"/>
                  <a:pt x="1618074" y="3546592"/>
                </a:cubicBezTo>
                <a:cubicBezTo>
                  <a:pt x="1629958" y="3541499"/>
                  <a:pt x="1643272" y="3540737"/>
                  <a:pt x="1655704" y="3537185"/>
                </a:cubicBezTo>
                <a:cubicBezTo>
                  <a:pt x="1720553" y="3518658"/>
                  <a:pt x="1638499" y="3535350"/>
                  <a:pt x="1740371" y="3518370"/>
                </a:cubicBezTo>
                <a:cubicBezTo>
                  <a:pt x="1796815" y="3521506"/>
                  <a:pt x="1853545" y="3521298"/>
                  <a:pt x="1909704" y="3527778"/>
                </a:cubicBezTo>
                <a:cubicBezTo>
                  <a:pt x="1935392" y="3530742"/>
                  <a:pt x="1959877" y="3540320"/>
                  <a:pt x="1984963" y="3546592"/>
                </a:cubicBezTo>
                <a:lnTo>
                  <a:pt x="2022593" y="3556000"/>
                </a:lnTo>
                <a:cubicBezTo>
                  <a:pt x="2035136" y="3559136"/>
                  <a:pt x="2047957" y="3561318"/>
                  <a:pt x="2060223" y="3565407"/>
                </a:cubicBezTo>
                <a:lnTo>
                  <a:pt x="2088445" y="3574815"/>
                </a:lnTo>
                <a:cubicBezTo>
                  <a:pt x="2110823" y="3573093"/>
                  <a:pt x="2215959" y="3569939"/>
                  <a:pt x="2257778" y="3556000"/>
                </a:cubicBezTo>
                <a:cubicBezTo>
                  <a:pt x="2405359" y="3506807"/>
                  <a:pt x="2191097" y="3563262"/>
                  <a:pt x="2333037" y="3527778"/>
                </a:cubicBezTo>
                <a:cubicBezTo>
                  <a:pt x="2345580" y="3521506"/>
                  <a:pt x="2358642" y="3516178"/>
                  <a:pt x="2370667" y="3508963"/>
                </a:cubicBezTo>
                <a:cubicBezTo>
                  <a:pt x="2484195" y="3440846"/>
                  <a:pt x="2378722" y="3495529"/>
                  <a:pt x="2464741" y="3452518"/>
                </a:cubicBezTo>
                <a:cubicBezTo>
                  <a:pt x="2471013" y="3443111"/>
                  <a:pt x="2475047" y="3431741"/>
                  <a:pt x="2483556" y="3424296"/>
                </a:cubicBezTo>
                <a:cubicBezTo>
                  <a:pt x="2523370" y="3389458"/>
                  <a:pt x="2529459" y="3390179"/>
                  <a:pt x="2568223" y="3377259"/>
                </a:cubicBezTo>
                <a:cubicBezTo>
                  <a:pt x="2577630" y="3370987"/>
                  <a:pt x="2588450" y="3366439"/>
                  <a:pt x="2596445" y="3358444"/>
                </a:cubicBezTo>
                <a:cubicBezTo>
                  <a:pt x="2614375" y="3340514"/>
                  <a:pt x="2626373" y="3304363"/>
                  <a:pt x="2634074" y="3283185"/>
                </a:cubicBezTo>
                <a:cubicBezTo>
                  <a:pt x="2640852" y="3264546"/>
                  <a:pt x="2641888" y="3243242"/>
                  <a:pt x="2652889" y="3226740"/>
                </a:cubicBezTo>
                <a:cubicBezTo>
                  <a:pt x="2665432" y="3207925"/>
                  <a:pt x="2669067" y="3177446"/>
                  <a:pt x="2690519" y="3170296"/>
                </a:cubicBezTo>
                <a:cubicBezTo>
                  <a:pt x="2756695" y="3148238"/>
                  <a:pt x="2675011" y="3176944"/>
                  <a:pt x="2756371" y="3142074"/>
                </a:cubicBezTo>
                <a:cubicBezTo>
                  <a:pt x="2853287" y="3100538"/>
                  <a:pt x="2697391" y="3176265"/>
                  <a:pt x="2822223" y="3113852"/>
                </a:cubicBezTo>
                <a:cubicBezTo>
                  <a:pt x="2866146" y="3069928"/>
                  <a:pt x="2836516" y="3103248"/>
                  <a:pt x="2869260" y="3057407"/>
                </a:cubicBezTo>
                <a:cubicBezTo>
                  <a:pt x="2878373" y="3044649"/>
                  <a:pt x="2889415" y="3033222"/>
                  <a:pt x="2897482" y="3019778"/>
                </a:cubicBezTo>
                <a:cubicBezTo>
                  <a:pt x="2908305" y="3001740"/>
                  <a:pt x="2914036" y="2980836"/>
                  <a:pt x="2925704" y="2963333"/>
                </a:cubicBezTo>
                <a:cubicBezTo>
                  <a:pt x="2933084" y="2952263"/>
                  <a:pt x="2945758" y="2945613"/>
                  <a:pt x="2953926" y="2935111"/>
                </a:cubicBezTo>
                <a:cubicBezTo>
                  <a:pt x="2967809" y="2917262"/>
                  <a:pt x="2977988" y="2896756"/>
                  <a:pt x="2991556" y="2878666"/>
                </a:cubicBezTo>
                <a:cubicBezTo>
                  <a:pt x="3000963" y="2866123"/>
                  <a:pt x="3011081" y="2854083"/>
                  <a:pt x="3019778" y="2841037"/>
                </a:cubicBezTo>
                <a:cubicBezTo>
                  <a:pt x="3029921" y="2825823"/>
                  <a:pt x="3039120" y="2809984"/>
                  <a:pt x="3048000" y="2794000"/>
                </a:cubicBezTo>
                <a:cubicBezTo>
                  <a:pt x="3054811" y="2781741"/>
                  <a:pt x="3056899" y="2766286"/>
                  <a:pt x="3066815" y="2756370"/>
                </a:cubicBezTo>
                <a:cubicBezTo>
                  <a:pt x="3073827" y="2749358"/>
                  <a:pt x="3085630" y="2750099"/>
                  <a:pt x="3095037" y="2746963"/>
                </a:cubicBezTo>
                <a:cubicBezTo>
                  <a:pt x="3104445" y="2750099"/>
                  <a:pt x="3114390" y="2751935"/>
                  <a:pt x="3123260" y="2756370"/>
                </a:cubicBezTo>
                <a:cubicBezTo>
                  <a:pt x="3196209" y="2792844"/>
                  <a:pt x="3108764" y="2760946"/>
                  <a:pt x="3179704" y="2784592"/>
                </a:cubicBezTo>
                <a:cubicBezTo>
                  <a:pt x="3231443" y="2819085"/>
                  <a:pt x="3187545" y="2784593"/>
                  <a:pt x="3226741" y="2831629"/>
                </a:cubicBezTo>
                <a:cubicBezTo>
                  <a:pt x="3235258" y="2841850"/>
                  <a:pt x="3246446" y="2849631"/>
                  <a:pt x="3254963" y="2859852"/>
                </a:cubicBezTo>
                <a:cubicBezTo>
                  <a:pt x="3279810" y="2889669"/>
                  <a:pt x="3278919" y="2903495"/>
                  <a:pt x="3292593" y="2944518"/>
                </a:cubicBezTo>
                <a:cubicBezTo>
                  <a:pt x="3356777" y="2832198"/>
                  <a:pt x="3301416" y="2922758"/>
                  <a:pt x="3386667" y="2803407"/>
                </a:cubicBezTo>
                <a:cubicBezTo>
                  <a:pt x="3394346" y="2792656"/>
                  <a:pt x="3437527" y="2724325"/>
                  <a:pt x="3452519" y="2709333"/>
                </a:cubicBezTo>
                <a:cubicBezTo>
                  <a:pt x="3460514" y="2701338"/>
                  <a:pt x="3471334" y="2696790"/>
                  <a:pt x="3480741" y="2690518"/>
                </a:cubicBezTo>
                <a:cubicBezTo>
                  <a:pt x="3561620" y="2744438"/>
                  <a:pt x="3459289" y="2679792"/>
                  <a:pt x="3537186" y="2718740"/>
                </a:cubicBezTo>
                <a:cubicBezTo>
                  <a:pt x="3547299" y="2723796"/>
                  <a:pt x="3554579" y="2734306"/>
                  <a:pt x="3565408" y="2737555"/>
                </a:cubicBezTo>
                <a:cubicBezTo>
                  <a:pt x="3586646" y="2743927"/>
                  <a:pt x="3609309" y="2743827"/>
                  <a:pt x="3631260" y="2746963"/>
                </a:cubicBezTo>
                <a:cubicBezTo>
                  <a:pt x="3688125" y="2803828"/>
                  <a:pt x="3646964" y="2767587"/>
                  <a:pt x="3697112" y="2803407"/>
                </a:cubicBezTo>
                <a:cubicBezTo>
                  <a:pt x="3709870" y="2812520"/>
                  <a:pt x="3721035" y="2824015"/>
                  <a:pt x="3734741" y="2831629"/>
                </a:cubicBezTo>
                <a:cubicBezTo>
                  <a:pt x="3739619" y="2834339"/>
                  <a:pt x="3795921" y="2856723"/>
                  <a:pt x="3810000" y="2859852"/>
                </a:cubicBezTo>
                <a:cubicBezTo>
                  <a:pt x="3828620" y="2863990"/>
                  <a:pt x="3847630" y="2866123"/>
                  <a:pt x="3866445" y="2869259"/>
                </a:cubicBezTo>
                <a:cubicBezTo>
                  <a:pt x="3882124" y="2881802"/>
                  <a:pt x="3897419" y="2894842"/>
                  <a:pt x="3913482" y="2906889"/>
                </a:cubicBezTo>
                <a:cubicBezTo>
                  <a:pt x="3922527" y="2913673"/>
                  <a:pt x="3932504" y="2919131"/>
                  <a:pt x="3941704" y="2925703"/>
                </a:cubicBezTo>
                <a:cubicBezTo>
                  <a:pt x="3954463" y="2934816"/>
                  <a:pt x="3966791" y="2944518"/>
                  <a:pt x="3979334" y="2953926"/>
                </a:cubicBezTo>
                <a:cubicBezTo>
                  <a:pt x="4001285" y="2947654"/>
                  <a:pt x="4025230" y="2946198"/>
                  <a:pt x="4045186" y="2935111"/>
                </a:cubicBezTo>
                <a:cubicBezTo>
                  <a:pt x="4055069" y="2929620"/>
                  <a:pt x="4056762" y="2915575"/>
                  <a:pt x="4064000" y="2906889"/>
                </a:cubicBezTo>
                <a:cubicBezTo>
                  <a:pt x="4072517" y="2896668"/>
                  <a:pt x="4082815" y="2888074"/>
                  <a:pt x="4092223" y="2878666"/>
                </a:cubicBezTo>
                <a:cubicBezTo>
                  <a:pt x="4095359" y="2866123"/>
                  <a:pt x="4096657" y="2852971"/>
                  <a:pt x="4101630" y="2841037"/>
                </a:cubicBezTo>
                <a:cubicBezTo>
                  <a:pt x="4112418" y="2815147"/>
                  <a:pt x="4126717" y="2790864"/>
                  <a:pt x="4139260" y="2765778"/>
                </a:cubicBezTo>
                <a:cubicBezTo>
                  <a:pt x="4145532" y="2753235"/>
                  <a:pt x="4153639" y="2741452"/>
                  <a:pt x="4158074" y="2728148"/>
                </a:cubicBezTo>
                <a:cubicBezTo>
                  <a:pt x="4194375" y="2619246"/>
                  <a:pt x="4158791" y="2717127"/>
                  <a:pt x="4195704" y="2634074"/>
                </a:cubicBezTo>
                <a:cubicBezTo>
                  <a:pt x="4214321" y="2592186"/>
                  <a:pt x="4216663" y="2566078"/>
                  <a:pt x="4252149" y="2530592"/>
                </a:cubicBezTo>
                <a:cubicBezTo>
                  <a:pt x="4270964" y="2511777"/>
                  <a:pt x="4296694" y="2497947"/>
                  <a:pt x="4308593" y="2474148"/>
                </a:cubicBezTo>
                <a:cubicBezTo>
                  <a:pt x="4315972" y="2459390"/>
                  <a:pt x="4332925" y="2421594"/>
                  <a:pt x="4346223" y="2408296"/>
                </a:cubicBezTo>
                <a:cubicBezTo>
                  <a:pt x="4354218" y="2400301"/>
                  <a:pt x="4364562" y="2394972"/>
                  <a:pt x="4374445" y="2389481"/>
                </a:cubicBezTo>
                <a:cubicBezTo>
                  <a:pt x="4430088" y="2358568"/>
                  <a:pt x="4418082" y="2364461"/>
                  <a:pt x="4468519" y="2351852"/>
                </a:cubicBezTo>
                <a:cubicBezTo>
                  <a:pt x="4481062" y="2345580"/>
                  <a:pt x="4495376" y="2342015"/>
                  <a:pt x="4506149" y="2333037"/>
                </a:cubicBezTo>
                <a:cubicBezTo>
                  <a:pt x="4650387" y="2212839"/>
                  <a:pt x="4542293" y="2299071"/>
                  <a:pt x="4600223" y="2229555"/>
                </a:cubicBezTo>
                <a:cubicBezTo>
                  <a:pt x="4619562" y="2206347"/>
                  <a:pt x="4682070" y="2154670"/>
                  <a:pt x="4694297" y="2144889"/>
                </a:cubicBezTo>
                <a:cubicBezTo>
                  <a:pt x="4703126" y="2137826"/>
                  <a:pt x="4713935" y="2133432"/>
                  <a:pt x="4722519" y="2126074"/>
                </a:cubicBezTo>
                <a:cubicBezTo>
                  <a:pt x="4735987" y="2114530"/>
                  <a:pt x="4746681" y="2099988"/>
                  <a:pt x="4760149" y="2088444"/>
                </a:cubicBezTo>
                <a:cubicBezTo>
                  <a:pt x="4768733" y="2081086"/>
                  <a:pt x="4779921" y="2077140"/>
                  <a:pt x="4788371" y="2069629"/>
                </a:cubicBezTo>
                <a:cubicBezTo>
                  <a:pt x="4808258" y="2051952"/>
                  <a:pt x="4844815" y="2013185"/>
                  <a:pt x="4844815" y="2013185"/>
                </a:cubicBezTo>
                <a:cubicBezTo>
                  <a:pt x="4854222" y="2025728"/>
                  <a:pt x="4866025" y="2036791"/>
                  <a:pt x="4873037" y="2050815"/>
                </a:cubicBezTo>
                <a:cubicBezTo>
                  <a:pt x="4912219" y="2129180"/>
                  <a:pt x="4865778" y="2089876"/>
                  <a:pt x="4920074" y="2126074"/>
                </a:cubicBezTo>
                <a:cubicBezTo>
                  <a:pt x="4954568" y="2122938"/>
                  <a:pt x="4989268" y="2121564"/>
                  <a:pt x="5023556" y="2116666"/>
                </a:cubicBezTo>
                <a:cubicBezTo>
                  <a:pt x="5035029" y="2115027"/>
                  <a:pt x="5098376" y="2088620"/>
                  <a:pt x="5098815" y="2088444"/>
                </a:cubicBezTo>
                <a:cubicBezTo>
                  <a:pt x="5108222" y="2079037"/>
                  <a:pt x="5115486" y="2066823"/>
                  <a:pt x="5127037" y="2060222"/>
                </a:cubicBezTo>
                <a:cubicBezTo>
                  <a:pt x="5138263" y="2053807"/>
                  <a:pt x="5152235" y="2054367"/>
                  <a:pt x="5164667" y="2050815"/>
                </a:cubicBezTo>
                <a:cubicBezTo>
                  <a:pt x="5174202" y="2048091"/>
                  <a:pt x="5183482" y="2044543"/>
                  <a:pt x="5192889" y="2041407"/>
                </a:cubicBezTo>
                <a:cubicBezTo>
                  <a:pt x="5235208" y="2047453"/>
                  <a:pt x="5262572" y="2044280"/>
                  <a:pt x="5296371" y="2069629"/>
                </a:cubicBezTo>
                <a:cubicBezTo>
                  <a:pt x="5367798" y="2123199"/>
                  <a:pt x="5302197" y="2096659"/>
                  <a:pt x="5362223" y="2116666"/>
                </a:cubicBezTo>
                <a:cubicBezTo>
                  <a:pt x="5459239" y="2077861"/>
                  <a:pt x="5358427" y="2125349"/>
                  <a:pt x="5475112" y="2032000"/>
                </a:cubicBezTo>
                <a:cubicBezTo>
                  <a:pt x="5490791" y="2019457"/>
                  <a:pt x="5508581" y="2009171"/>
                  <a:pt x="5522149" y="1994370"/>
                </a:cubicBezTo>
                <a:cubicBezTo>
                  <a:pt x="5543338" y="1971254"/>
                  <a:pt x="5556420" y="1941284"/>
                  <a:pt x="5578593" y="1919111"/>
                </a:cubicBezTo>
                <a:cubicBezTo>
                  <a:pt x="5591136" y="1906568"/>
                  <a:pt x="5602596" y="1892837"/>
                  <a:pt x="5616223" y="1881481"/>
                </a:cubicBezTo>
                <a:cubicBezTo>
                  <a:pt x="5640313" y="1861406"/>
                  <a:pt x="5691482" y="1825037"/>
                  <a:pt x="5691482" y="1825037"/>
                </a:cubicBezTo>
                <a:cubicBezTo>
                  <a:pt x="5748352" y="1711297"/>
                  <a:pt x="5675914" y="1852284"/>
                  <a:pt x="5729112" y="1759185"/>
                </a:cubicBezTo>
                <a:cubicBezTo>
                  <a:pt x="5736070" y="1747009"/>
                  <a:pt x="5742402" y="1734445"/>
                  <a:pt x="5747926" y="1721555"/>
                </a:cubicBezTo>
                <a:cubicBezTo>
                  <a:pt x="5751832" y="1712440"/>
                  <a:pt x="5752899" y="1702202"/>
                  <a:pt x="5757334" y="1693333"/>
                </a:cubicBezTo>
                <a:cubicBezTo>
                  <a:pt x="5762390" y="1683220"/>
                  <a:pt x="5769877" y="1674518"/>
                  <a:pt x="5776149" y="1665111"/>
                </a:cubicBezTo>
                <a:cubicBezTo>
                  <a:pt x="5787855" y="1629991"/>
                  <a:pt x="5776985" y="1637516"/>
                  <a:pt x="5813778" y="1627481"/>
                </a:cubicBezTo>
                <a:cubicBezTo>
                  <a:pt x="5838725" y="1620677"/>
                  <a:pt x="5889037" y="1608666"/>
                  <a:pt x="5889037" y="1608666"/>
                </a:cubicBezTo>
                <a:cubicBezTo>
                  <a:pt x="5971679" y="1553575"/>
                  <a:pt x="5841458" y="1641561"/>
                  <a:pt x="5964297" y="1552222"/>
                </a:cubicBezTo>
                <a:cubicBezTo>
                  <a:pt x="5982584" y="1538922"/>
                  <a:pt x="5999289" y="1521742"/>
                  <a:pt x="6020741" y="1514592"/>
                </a:cubicBezTo>
                <a:lnTo>
                  <a:pt x="6048963" y="1505185"/>
                </a:lnTo>
                <a:cubicBezTo>
                  <a:pt x="6061506" y="1492642"/>
                  <a:pt x="6074912" y="1480905"/>
                  <a:pt x="6086593" y="1467555"/>
                </a:cubicBezTo>
                <a:cubicBezTo>
                  <a:pt x="6106096" y="1445266"/>
                  <a:pt x="6138262" y="1394756"/>
                  <a:pt x="6152445" y="1373481"/>
                </a:cubicBezTo>
                <a:cubicBezTo>
                  <a:pt x="6164988" y="1354666"/>
                  <a:pt x="6174085" y="1333026"/>
                  <a:pt x="6190074" y="1317037"/>
                </a:cubicBezTo>
                <a:cubicBezTo>
                  <a:pt x="6202617" y="1304494"/>
                  <a:pt x="6216023" y="1292757"/>
                  <a:pt x="6227704" y="1279407"/>
                </a:cubicBezTo>
                <a:cubicBezTo>
                  <a:pt x="6238029" y="1267608"/>
                  <a:pt x="6246813" y="1254536"/>
                  <a:pt x="6255926" y="1241778"/>
                </a:cubicBezTo>
                <a:cubicBezTo>
                  <a:pt x="6262498" y="1232577"/>
                  <a:pt x="6266746" y="1221550"/>
                  <a:pt x="6274741" y="1213555"/>
                </a:cubicBezTo>
                <a:cubicBezTo>
                  <a:pt x="6282736" y="1205560"/>
                  <a:pt x="6293556" y="1201012"/>
                  <a:pt x="6302963" y="1194740"/>
                </a:cubicBezTo>
                <a:cubicBezTo>
                  <a:pt x="6315506" y="1197876"/>
                  <a:pt x="6328709" y="1199055"/>
                  <a:pt x="6340593" y="1204148"/>
                </a:cubicBezTo>
                <a:cubicBezTo>
                  <a:pt x="6350985" y="1208602"/>
                  <a:pt x="6358089" y="1219388"/>
                  <a:pt x="6368815" y="1222963"/>
                </a:cubicBezTo>
                <a:cubicBezTo>
                  <a:pt x="6386911" y="1228995"/>
                  <a:pt x="6406493" y="1228958"/>
                  <a:pt x="6425260" y="1232370"/>
                </a:cubicBezTo>
                <a:cubicBezTo>
                  <a:pt x="6440992" y="1235230"/>
                  <a:pt x="6456618" y="1238642"/>
                  <a:pt x="6472297" y="1241778"/>
                </a:cubicBezTo>
                <a:cubicBezTo>
                  <a:pt x="6516198" y="1238642"/>
                  <a:pt x="6560289" y="1237513"/>
                  <a:pt x="6604000" y="1232370"/>
                </a:cubicBezTo>
                <a:cubicBezTo>
                  <a:pt x="6613849" y="1231211"/>
                  <a:pt x="6623353" y="1227398"/>
                  <a:pt x="6632223" y="1222963"/>
                </a:cubicBezTo>
                <a:cubicBezTo>
                  <a:pt x="6667366" y="1205391"/>
                  <a:pt x="6700561" y="1184090"/>
                  <a:pt x="6735704" y="1166518"/>
                </a:cubicBezTo>
                <a:cubicBezTo>
                  <a:pt x="6763328" y="1152706"/>
                  <a:pt x="6792149" y="1141432"/>
                  <a:pt x="6820371" y="1128889"/>
                </a:cubicBezTo>
                <a:cubicBezTo>
                  <a:pt x="6826643" y="1119481"/>
                  <a:pt x="6836969" y="1111753"/>
                  <a:pt x="6839186" y="1100666"/>
                </a:cubicBezTo>
                <a:cubicBezTo>
                  <a:pt x="6865133" y="970929"/>
                  <a:pt x="6825996" y="1022619"/>
                  <a:pt x="6867408" y="950148"/>
                </a:cubicBezTo>
                <a:cubicBezTo>
                  <a:pt x="6898437" y="895848"/>
                  <a:pt x="6872540" y="947581"/>
                  <a:pt x="6914445" y="893703"/>
                </a:cubicBezTo>
                <a:cubicBezTo>
                  <a:pt x="6928327" y="875854"/>
                  <a:pt x="6952074" y="837259"/>
                  <a:pt x="6952074" y="837259"/>
                </a:cubicBezTo>
                <a:cubicBezTo>
                  <a:pt x="6955210" y="824716"/>
                  <a:pt x="6956389" y="811513"/>
                  <a:pt x="6961482" y="799629"/>
                </a:cubicBezTo>
                <a:cubicBezTo>
                  <a:pt x="6974763" y="768641"/>
                  <a:pt x="6982695" y="771037"/>
                  <a:pt x="7008519" y="752592"/>
                </a:cubicBezTo>
                <a:cubicBezTo>
                  <a:pt x="7018456" y="745494"/>
                  <a:pt x="7059595" y="712943"/>
                  <a:pt x="7074371" y="705555"/>
                </a:cubicBezTo>
                <a:cubicBezTo>
                  <a:pt x="7083240" y="701120"/>
                  <a:pt x="7093186" y="699284"/>
                  <a:pt x="7102593" y="696148"/>
                </a:cubicBezTo>
                <a:cubicBezTo>
                  <a:pt x="7112000" y="689876"/>
                  <a:pt x="7120702" y="682389"/>
                  <a:pt x="7130815" y="677333"/>
                </a:cubicBezTo>
                <a:cubicBezTo>
                  <a:pt x="7150984" y="667248"/>
                  <a:pt x="7186758" y="662810"/>
                  <a:pt x="7206074" y="658518"/>
                </a:cubicBezTo>
                <a:cubicBezTo>
                  <a:pt x="7325643" y="631947"/>
                  <a:pt x="7148876" y="668078"/>
                  <a:pt x="7290741" y="639703"/>
                </a:cubicBezTo>
                <a:cubicBezTo>
                  <a:pt x="7300148" y="633432"/>
                  <a:pt x="7308851" y="625945"/>
                  <a:pt x="7318963" y="620889"/>
                </a:cubicBezTo>
                <a:cubicBezTo>
                  <a:pt x="7376723" y="592010"/>
                  <a:pt x="7356051" y="616144"/>
                  <a:pt x="7403630" y="573852"/>
                </a:cubicBezTo>
                <a:cubicBezTo>
                  <a:pt x="7420203" y="559121"/>
                  <a:pt x="7433506" y="540856"/>
                  <a:pt x="7450667" y="526815"/>
                </a:cubicBezTo>
                <a:cubicBezTo>
                  <a:pt x="7468168" y="512496"/>
                  <a:pt x="7488297" y="501728"/>
                  <a:pt x="7507112" y="489185"/>
                </a:cubicBezTo>
                <a:cubicBezTo>
                  <a:pt x="7543586" y="464869"/>
                  <a:pt x="7524607" y="473945"/>
                  <a:pt x="7563556" y="460963"/>
                </a:cubicBezTo>
                <a:cubicBezTo>
                  <a:pt x="7572963" y="451555"/>
                  <a:pt x="7581557" y="441257"/>
                  <a:pt x="7591778" y="432740"/>
                </a:cubicBezTo>
                <a:cubicBezTo>
                  <a:pt x="7600464" y="425502"/>
                  <a:pt x="7610800" y="420498"/>
                  <a:pt x="7620000" y="413926"/>
                </a:cubicBezTo>
                <a:cubicBezTo>
                  <a:pt x="7707697" y="351286"/>
                  <a:pt x="7602857" y="421112"/>
                  <a:pt x="7704667" y="357481"/>
                </a:cubicBezTo>
                <a:cubicBezTo>
                  <a:pt x="7714255" y="351489"/>
                  <a:pt x="7722163" y="342241"/>
                  <a:pt x="7732889" y="338666"/>
                </a:cubicBezTo>
                <a:cubicBezTo>
                  <a:pt x="7750985" y="332634"/>
                  <a:pt x="7770630" y="333000"/>
                  <a:pt x="7789334" y="329259"/>
                </a:cubicBezTo>
                <a:cubicBezTo>
                  <a:pt x="7802012" y="326724"/>
                  <a:pt x="7814420" y="322988"/>
                  <a:pt x="7826963" y="319852"/>
                </a:cubicBezTo>
                <a:cubicBezTo>
                  <a:pt x="7924706" y="324506"/>
                  <a:pt x="8007062" y="339720"/>
                  <a:pt x="8099778" y="319852"/>
                </a:cubicBezTo>
                <a:cubicBezTo>
                  <a:pt x="8119171" y="315697"/>
                  <a:pt x="8138484" y="309907"/>
                  <a:pt x="8156223" y="301037"/>
                </a:cubicBezTo>
                <a:cubicBezTo>
                  <a:pt x="8188932" y="284683"/>
                  <a:pt x="8214819" y="253461"/>
                  <a:pt x="8250297" y="244592"/>
                </a:cubicBezTo>
                <a:lnTo>
                  <a:pt x="8325556" y="225778"/>
                </a:lnTo>
                <a:cubicBezTo>
                  <a:pt x="8338099" y="222642"/>
                  <a:pt x="8350508" y="218906"/>
                  <a:pt x="8363186" y="216370"/>
                </a:cubicBezTo>
                <a:cubicBezTo>
                  <a:pt x="8422901" y="204428"/>
                  <a:pt x="8394711" y="210841"/>
                  <a:pt x="8447852" y="197555"/>
                </a:cubicBezTo>
                <a:cubicBezTo>
                  <a:pt x="8457259" y="191283"/>
                  <a:pt x="8465742" y="183332"/>
                  <a:pt x="8476074" y="178740"/>
                </a:cubicBezTo>
                <a:cubicBezTo>
                  <a:pt x="8551337" y="145291"/>
                  <a:pt x="8525798" y="176950"/>
                  <a:pt x="8607778" y="122296"/>
                </a:cubicBezTo>
                <a:cubicBezTo>
                  <a:pt x="8677848" y="75582"/>
                  <a:pt x="8591789" y="135620"/>
                  <a:pt x="8664223" y="75259"/>
                </a:cubicBezTo>
                <a:cubicBezTo>
                  <a:pt x="8672909" y="68021"/>
                  <a:pt x="8683759" y="63682"/>
                  <a:pt x="8692445" y="56444"/>
                </a:cubicBezTo>
                <a:cubicBezTo>
                  <a:pt x="8702665" y="47927"/>
                  <a:pt x="8709841" y="35955"/>
                  <a:pt x="8720667" y="28222"/>
                </a:cubicBezTo>
                <a:cubicBezTo>
                  <a:pt x="8793460" y="-23773"/>
                  <a:pt x="8738516" y="29188"/>
                  <a:pt x="8767704" y="0"/>
                </a:cubicBezTo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57150" cmpd="sng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481" y="265998"/>
            <a:ext cx="7607393" cy="161314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Becoming More Effective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0963" y="4327175"/>
            <a:ext cx="244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Awareness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609" y="3542694"/>
            <a:ext cx="244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34872" y="2739398"/>
            <a:ext cx="244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Acceptance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07715" y="1954916"/>
            <a:ext cx="244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Appreciation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87302" y="1085771"/>
            <a:ext cx="244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Effectiveness</a:t>
            </a:r>
          </a:p>
        </p:txBody>
      </p:sp>
      <p:sp>
        <p:nvSpPr>
          <p:cNvPr id="13" name="Oval 12"/>
          <p:cNvSpPr/>
          <p:nvPr/>
        </p:nvSpPr>
        <p:spPr>
          <a:xfrm>
            <a:off x="1861951" y="4769556"/>
            <a:ext cx="206963" cy="2069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434872" y="4004359"/>
            <a:ext cx="206963" cy="2069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222273" y="3170285"/>
            <a:ext cx="206963" cy="2069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789367" y="2372514"/>
            <a:ext cx="206963" cy="2069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014229" y="1509808"/>
            <a:ext cx="206963" cy="2069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4404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33863"/>
            <a:ext cx="9144000" cy="288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416619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C00737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60436" y="2533985"/>
            <a:ext cx="5610208" cy="1031051"/>
          </a:xfrm>
          <a:prstGeom prst="rect">
            <a:avLst/>
          </a:prstGeom>
          <a:noFill/>
          <a:effectLst>
            <a:outerShdw blurRad="127000" dist="38100" dir="2700000" algn="tl" rotWithShape="0">
              <a:schemeClr val="bg1">
                <a:alpha val="29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ntury Gothic"/>
                <a:cs typeface="Century Gothic"/>
              </a:rPr>
              <a:t>What Drives Our Team</a:t>
            </a:r>
          </a:p>
          <a:p>
            <a:r>
              <a:rPr lang="en-US" sz="2100" b="1" dirty="0" smtClean="0">
                <a:latin typeface="Century Gothic"/>
                <a:cs typeface="Century Gothic"/>
              </a:rPr>
              <a:t>STRENGTH DEPLOYMENT INVENTORY (SDI)</a:t>
            </a:r>
            <a:endParaRPr lang="en-US" sz="2100" b="1" dirty="0"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0053" y="4605595"/>
            <a:ext cx="420199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latin typeface="Century Gothic"/>
                <a:cs typeface="Century Gothic"/>
              </a:rPr>
              <a:t>Behavior is driven by </a:t>
            </a:r>
            <a:r>
              <a:rPr lang="en-US" b="1" dirty="0" smtClean="0">
                <a:latin typeface="Century Gothic"/>
                <a:cs typeface="Century Gothic"/>
              </a:rPr>
              <a:t>motives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Motives change in 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conflict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Strengths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 can be overdone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Filters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 influence perception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159" y="-858808"/>
            <a:ext cx="28599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 smtClean="0">
                <a:solidFill>
                  <a:schemeClr val="bg1"/>
                </a:solidFill>
                <a:latin typeface="Century Gothic"/>
                <a:cs typeface="Century Gothic"/>
              </a:rPr>
              <a:t>2</a:t>
            </a:r>
            <a:endParaRPr lang="en-US" sz="400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0520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3556000"/>
            <a:ext cx="9144000" cy="26634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681115" y="799630"/>
            <a:ext cx="2323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</a:rPr>
              <a:t>are what </a:t>
            </a:r>
            <a:r>
              <a:rPr lang="en-US" sz="1600" i="1" dirty="0">
                <a:solidFill>
                  <a:schemeClr val="bg1"/>
                </a:solidFill>
              </a:rPr>
              <a:t>people </a:t>
            </a:r>
            <a:r>
              <a:rPr lang="en-US" sz="1600" i="1" dirty="0" smtClean="0">
                <a:solidFill>
                  <a:schemeClr val="bg1"/>
                </a:solidFill>
              </a:rPr>
              <a:t>see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02774" y="799630"/>
            <a:ext cx="2323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</a:rPr>
              <a:t>are harder to see</a:t>
            </a:r>
            <a:endParaRPr lang="en-US" sz="1600" i="1" dirty="0">
              <a:solidFill>
                <a:schemeClr val="bg1"/>
              </a:solidFill>
            </a:endParaRPr>
          </a:p>
        </p:txBody>
      </p:sp>
      <p:pic>
        <p:nvPicPr>
          <p:cNvPr id="10" name="Content Placeholder 6" descr="Buoy_CorrectionsLT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1072"/>
            <a:ext cx="9144000" cy="44237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164667" y="4628444"/>
            <a:ext cx="2530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Like a buoy, strengths shift </a:t>
            </a:r>
            <a:r>
              <a:rPr lang="en-US" sz="2100" dirty="0"/>
              <a:t>based on the environment.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3624" y="4524147"/>
            <a:ext cx="387585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100" dirty="0"/>
              <a:t>Your motives anchor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your strengths.</a:t>
            </a:r>
            <a:endParaRPr lang="en-US" sz="2100" dirty="0"/>
          </a:p>
          <a:p>
            <a:pPr algn="r">
              <a:spcAft>
                <a:spcPts val="1200"/>
              </a:spcAft>
            </a:pPr>
            <a:r>
              <a:rPr lang="en-US" sz="2100" dirty="0" smtClean="0"/>
              <a:t>They </a:t>
            </a:r>
            <a:r>
              <a:rPr lang="en-US" sz="2100" dirty="0"/>
              <a:t>are the reason why you do what you do.</a:t>
            </a:r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274700" y="259806"/>
            <a:ext cx="5117630" cy="1059701"/>
          </a:xfrm>
          <a:prstGeom prst="rect">
            <a:avLst/>
          </a:prstGeom>
          <a:effectLst>
            <a:outerShdw blurRad="152400" dist="38100" dir="2700000" algn="tl" rotWithShape="0">
              <a:prstClr val="black">
                <a:alpha val="18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 smtClean="0">
                <a:solidFill>
                  <a:srgbClr val="FFFFFF"/>
                </a:solidFill>
              </a:rPr>
              <a:t>Strengths</a:t>
            </a:r>
            <a:endParaRPr lang="en-US" sz="4200" dirty="0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-21072"/>
            <a:ext cx="9143999" cy="4423740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nchor_CorrectionsL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7038" y="-21072"/>
            <a:ext cx="4016963" cy="6047774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5296369" y="279481"/>
            <a:ext cx="3367851" cy="1059701"/>
          </a:xfrm>
          <a:prstGeom prst="rect">
            <a:avLst/>
          </a:prstGeom>
          <a:effectLst>
            <a:outerShdw blurRad="152400" dist="38100" dir="2700000" algn="tl" rotWithShape="0">
              <a:prstClr val="black">
                <a:alpha val="18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 smtClean="0">
                <a:solidFill>
                  <a:srgbClr val="FFFFFF"/>
                </a:solidFill>
              </a:rPr>
              <a:t>Motives</a:t>
            </a:r>
            <a:endParaRPr lang="en-US" sz="4200" dirty="0">
              <a:solidFill>
                <a:srgbClr val="FFFFFF"/>
              </a:solidFill>
            </a:endParaRPr>
          </a:p>
        </p:txBody>
      </p:sp>
      <p:sp>
        <p:nvSpPr>
          <p:cNvPr id="17" name="Plus 16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1328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11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8808" y="-226904"/>
            <a:ext cx="18161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15000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5903" y="948438"/>
            <a:ext cx="4888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entury Gothic"/>
                <a:cs typeface="Century Gothic"/>
              </a:rPr>
              <a:t>Primary Motives</a:t>
            </a:r>
            <a:endParaRPr lang="en-US" sz="4000" dirty="0"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903" y="2267418"/>
            <a:ext cx="5334000" cy="563756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PEOPLE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1903" y="3265452"/>
            <a:ext cx="5334000" cy="563756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PERFORMANCE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1903" y="4265963"/>
            <a:ext cx="5334000" cy="563756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PROCESS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2783" y="1857534"/>
            <a:ext cx="420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Century Gothic"/>
                <a:cs typeface="Century Gothic"/>
              </a:rPr>
              <a:t>W</a:t>
            </a:r>
            <a:r>
              <a:rPr lang="en-US" sz="1600" i="1" dirty="0" smtClean="0">
                <a:latin typeface="Century Gothic"/>
                <a:cs typeface="Century Gothic"/>
              </a:rPr>
              <a:t>e are motivated by concerns for...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1903" y="2806394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008ED8"/>
                </a:solidFill>
                <a:latin typeface="Century Gothic"/>
                <a:cs typeface="Century Gothic"/>
              </a:rPr>
              <a:t>...wanting </a:t>
            </a:r>
            <a:r>
              <a:rPr lang="en-US" i="1" dirty="0">
                <a:solidFill>
                  <a:srgbClr val="008ED8"/>
                </a:solidFill>
                <a:latin typeface="Century Gothic"/>
                <a:cs typeface="Century Gothic"/>
              </a:rPr>
              <a:t>to help others</a:t>
            </a:r>
            <a:endParaRPr lang="en-US" i="1" dirty="0" smtClean="0">
              <a:solidFill>
                <a:srgbClr val="008ED8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1903" y="3799773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C00737"/>
                </a:solidFill>
                <a:latin typeface="Century Gothic"/>
                <a:cs typeface="Century Gothic"/>
              </a:rPr>
              <a:t>.</a:t>
            </a:r>
            <a:r>
              <a:rPr lang="en-US" i="1" dirty="0">
                <a:solidFill>
                  <a:srgbClr val="C00737"/>
                </a:solidFill>
                <a:latin typeface="Century Gothic"/>
                <a:cs typeface="Century Gothic"/>
              </a:rPr>
              <a:t>.</a:t>
            </a:r>
            <a:r>
              <a:rPr lang="en-US" i="1" dirty="0" smtClean="0">
                <a:solidFill>
                  <a:srgbClr val="C00737"/>
                </a:solidFill>
                <a:latin typeface="Century Gothic"/>
                <a:cs typeface="Century Gothic"/>
              </a:rPr>
              <a:t>.wanting </a:t>
            </a:r>
            <a:r>
              <a:rPr lang="en-US" i="1" dirty="0">
                <a:solidFill>
                  <a:srgbClr val="C00737"/>
                </a:solidFill>
                <a:latin typeface="Century Gothic"/>
                <a:cs typeface="Century Gothic"/>
              </a:rPr>
              <a:t>to achieve results</a:t>
            </a:r>
            <a:endParaRPr lang="en-US" i="1" dirty="0" smtClean="0">
              <a:solidFill>
                <a:srgbClr val="C00737"/>
              </a:solidFill>
              <a:latin typeface="Century Gothic"/>
              <a:cs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1903" y="4804939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00754A"/>
                </a:solidFill>
                <a:latin typeface="Century Gothic"/>
                <a:cs typeface="Century Gothic"/>
              </a:rPr>
              <a:t>...wanting </a:t>
            </a:r>
            <a:r>
              <a:rPr lang="en-US" i="1" dirty="0">
                <a:solidFill>
                  <a:srgbClr val="00754A"/>
                </a:solidFill>
                <a:latin typeface="Century Gothic"/>
                <a:cs typeface="Century Gothic"/>
              </a:rPr>
              <a:t>to establish order</a:t>
            </a:r>
            <a:endParaRPr lang="en-US" i="1" dirty="0" smtClean="0">
              <a:solidFill>
                <a:srgbClr val="00754A"/>
              </a:solidFill>
              <a:latin typeface="Century Gothic"/>
              <a:cs typeface="Century Gothic"/>
            </a:endParaRPr>
          </a:p>
        </p:txBody>
      </p:sp>
      <p:sp>
        <p:nvSpPr>
          <p:cNvPr id="15" name="Plus 14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9953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us 52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5903" y="948439"/>
            <a:ext cx="8180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entury Gothic"/>
                <a:cs typeface="Century Gothic"/>
              </a:rPr>
              <a:t>Your Motivational Value System</a:t>
            </a:r>
            <a:endParaRPr lang="en-US" sz="4000" dirty="0"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1903" y="2267418"/>
            <a:ext cx="5334000" cy="563756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903" y="3265452"/>
            <a:ext cx="5334000" cy="563756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1903" y="4265963"/>
            <a:ext cx="5334000" cy="563756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2783" y="1857534"/>
            <a:ext cx="4639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Century Gothic"/>
                <a:cs typeface="Century Gothic"/>
              </a:rPr>
              <a:t>Y</a:t>
            </a:r>
            <a:r>
              <a:rPr lang="en-US" sz="1600" i="1" dirty="0" smtClean="0">
                <a:latin typeface="Century Gothic"/>
                <a:cs typeface="Century Gothic"/>
              </a:rPr>
              <a:t>our </a:t>
            </a:r>
            <a:r>
              <a:rPr lang="en-US" sz="1600" b="1" i="1" dirty="0">
                <a:latin typeface="Century Gothic"/>
                <a:cs typeface="Century Gothic"/>
              </a:rPr>
              <a:t>blend</a:t>
            </a:r>
            <a:r>
              <a:rPr lang="en-US" sz="1600" i="1" dirty="0">
                <a:latin typeface="Century Gothic"/>
                <a:cs typeface="Century Gothic"/>
              </a:rPr>
              <a:t> or priority of the three motives</a:t>
            </a:r>
            <a:r>
              <a:rPr lang="en-US" sz="1600" i="1" dirty="0" smtClean="0">
                <a:latin typeface="Century Gothic"/>
                <a:cs typeface="Century Gothic"/>
              </a:rPr>
              <a:t>...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7317" y="2267418"/>
            <a:ext cx="2558585" cy="563756"/>
          </a:xfrm>
          <a:prstGeom prst="rect">
            <a:avLst/>
          </a:prstGeom>
          <a:solidFill>
            <a:srgbClr val="83E8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54195" y="3265452"/>
            <a:ext cx="4181708" cy="563756"/>
          </a:xfrm>
          <a:prstGeom prst="rect">
            <a:avLst/>
          </a:prstGeom>
          <a:solidFill>
            <a:srgbClr val="F89AA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64829" y="4265963"/>
            <a:ext cx="3971074" cy="563756"/>
          </a:xfrm>
          <a:prstGeom prst="rect">
            <a:avLst/>
          </a:prstGeom>
          <a:solidFill>
            <a:srgbClr val="82D7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pic>
        <p:nvPicPr>
          <p:cNvPr id="11" name="Picture 10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3" y="3476492"/>
            <a:ext cx="5334000" cy="147738"/>
          </a:xfrm>
          <a:prstGeom prst="rect">
            <a:avLst/>
          </a:prstGeom>
        </p:spPr>
      </p:pic>
      <p:pic>
        <p:nvPicPr>
          <p:cNvPr id="12" name="Picture 11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2" y="2464209"/>
            <a:ext cx="5334000" cy="147738"/>
          </a:xfrm>
          <a:prstGeom prst="rect">
            <a:avLst/>
          </a:prstGeom>
        </p:spPr>
      </p:pic>
      <p:pic>
        <p:nvPicPr>
          <p:cNvPr id="13" name="Picture 12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3" y="4471428"/>
            <a:ext cx="5334000" cy="1477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35512" y="2368532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7133" y="2368532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5512" y="3375859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97133" y="3375859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9231" y="4367079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0852" y="4367079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466668" y="2831174"/>
            <a:ext cx="421297" cy="337356"/>
            <a:chOff x="4466668" y="2831174"/>
            <a:chExt cx="421297" cy="337356"/>
          </a:xfrm>
        </p:grpSpPr>
        <p:sp>
          <p:nvSpPr>
            <p:cNvPr id="21" name="Oval 20"/>
            <p:cNvSpPr/>
            <p:nvPr/>
          </p:nvSpPr>
          <p:spPr>
            <a:xfrm>
              <a:off x="4541715" y="2897327"/>
              <a:ext cx="271203" cy="271203"/>
            </a:xfrm>
            <a:prstGeom prst="ellipse">
              <a:avLst/>
            </a:prstGeom>
            <a:ln w="12700" cmpd="sng">
              <a:solidFill>
                <a:srgbClr val="00B3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cxnSp>
          <p:nvCxnSpPr>
            <p:cNvPr id="25" name="Straight Connector 24"/>
            <p:cNvCxnSpPr>
              <a:stCxn id="21" idx="0"/>
            </p:cNvCxnSpPr>
            <p:nvPr/>
          </p:nvCxnSpPr>
          <p:spPr>
            <a:xfrm flipV="1">
              <a:off x="4677317" y="2831174"/>
              <a:ext cx="0" cy="66153"/>
            </a:xfrm>
            <a:prstGeom prst="line">
              <a:avLst/>
            </a:prstGeom>
            <a:ln w="12700" cmpd="sng">
              <a:solidFill>
                <a:srgbClr val="00B3F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466668" y="2881382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52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843546" y="3832163"/>
            <a:ext cx="421297" cy="337356"/>
            <a:chOff x="2843546" y="3832163"/>
            <a:chExt cx="421297" cy="337356"/>
          </a:xfrm>
        </p:grpSpPr>
        <p:sp>
          <p:nvSpPr>
            <p:cNvPr id="29" name="Oval 28"/>
            <p:cNvSpPr/>
            <p:nvPr/>
          </p:nvSpPr>
          <p:spPr>
            <a:xfrm>
              <a:off x="2918593" y="3898316"/>
              <a:ext cx="271203" cy="271203"/>
            </a:xfrm>
            <a:prstGeom prst="ellipse">
              <a:avLst/>
            </a:prstGeom>
            <a:ln w="12700" cmpd="sng">
              <a:solidFill>
                <a:srgbClr val="ED145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cxnSp>
          <p:nvCxnSpPr>
            <p:cNvPr id="30" name="Straight Connector 29"/>
            <p:cNvCxnSpPr>
              <a:stCxn id="29" idx="0"/>
            </p:cNvCxnSpPr>
            <p:nvPr/>
          </p:nvCxnSpPr>
          <p:spPr>
            <a:xfrm flipV="1">
              <a:off x="3054195" y="3832163"/>
              <a:ext cx="0" cy="66153"/>
            </a:xfrm>
            <a:prstGeom prst="line">
              <a:avLst/>
            </a:prstGeom>
            <a:ln w="12700" cmpd="sng">
              <a:solidFill>
                <a:srgbClr val="ED145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843546" y="3882371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22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054180" y="4832458"/>
            <a:ext cx="421297" cy="337356"/>
            <a:chOff x="3054180" y="4832458"/>
            <a:chExt cx="421297" cy="337356"/>
          </a:xfrm>
        </p:grpSpPr>
        <p:grpSp>
          <p:nvGrpSpPr>
            <p:cNvPr id="35" name="Group 34"/>
            <p:cNvGrpSpPr/>
            <p:nvPr/>
          </p:nvGrpSpPr>
          <p:grpSpPr>
            <a:xfrm>
              <a:off x="3129227" y="4832458"/>
              <a:ext cx="271203" cy="337356"/>
              <a:chOff x="3129227" y="4832458"/>
              <a:chExt cx="271203" cy="337356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3129227" y="4898611"/>
                <a:ext cx="271203" cy="271203"/>
              </a:xfrm>
              <a:prstGeom prst="ellipse">
                <a:avLst/>
              </a:prstGeom>
              <a:ln w="12700" cmpd="sng">
                <a:solidFill>
                  <a:srgbClr val="00AC6C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cxnSp>
            <p:nvCxnSpPr>
              <p:cNvPr id="33" name="Straight Connector 32"/>
              <p:cNvCxnSpPr>
                <a:stCxn id="32" idx="0"/>
              </p:cNvCxnSpPr>
              <p:nvPr/>
            </p:nvCxnSpPr>
            <p:spPr>
              <a:xfrm flipV="1">
                <a:off x="3264829" y="4832458"/>
                <a:ext cx="0" cy="66153"/>
              </a:xfrm>
              <a:prstGeom prst="line">
                <a:avLst/>
              </a:prstGeom>
              <a:ln w="12700" cmpd="sng">
                <a:solidFill>
                  <a:srgbClr val="00AC6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>
              <a:off x="3054180" y="4882666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26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848864" y="5032291"/>
            <a:ext cx="3047331" cy="1173893"/>
            <a:chOff x="5848864" y="5032291"/>
            <a:chExt cx="3047331" cy="1173893"/>
          </a:xfrm>
          <a:solidFill>
            <a:srgbClr val="FF9C03"/>
          </a:solidFill>
        </p:grpSpPr>
        <p:sp>
          <p:nvSpPr>
            <p:cNvPr id="41" name="Oval Callout 40"/>
            <p:cNvSpPr/>
            <p:nvPr/>
          </p:nvSpPr>
          <p:spPr>
            <a:xfrm>
              <a:off x="7585676" y="5055887"/>
              <a:ext cx="1139568" cy="1046978"/>
            </a:xfrm>
            <a:prstGeom prst="wedgeEllipseCallout">
              <a:avLst>
                <a:gd name="adj1" fmla="val -59730"/>
                <a:gd name="adj2" fmla="val -27977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Callout 42"/>
            <p:cNvSpPr/>
            <p:nvPr/>
          </p:nvSpPr>
          <p:spPr>
            <a:xfrm>
              <a:off x="7654323" y="5055887"/>
              <a:ext cx="1139568" cy="1046978"/>
            </a:xfrm>
            <a:prstGeom prst="wedgeEllipseCallout">
              <a:avLst>
                <a:gd name="adj1" fmla="val -68766"/>
                <a:gd name="adj2" fmla="val -18480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Callout 43"/>
            <p:cNvSpPr/>
            <p:nvPr/>
          </p:nvSpPr>
          <p:spPr>
            <a:xfrm>
              <a:off x="7585676" y="5055887"/>
              <a:ext cx="1139568" cy="957735"/>
            </a:xfrm>
            <a:prstGeom prst="wedgeEllipseCallout">
              <a:avLst>
                <a:gd name="adj1" fmla="val -59730"/>
                <a:gd name="adj2" fmla="val -9590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848864" y="5032291"/>
              <a:ext cx="3047331" cy="1173893"/>
            </a:xfrm>
            <a:prstGeom prst="roundRect">
              <a:avLst/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rgbClr val="FFFFFF"/>
                  </a:solidFill>
                </a:rPr>
                <a:t>Three scales </a:t>
              </a:r>
              <a:endParaRPr lang="en-US" sz="2400" i="1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en-US" sz="2400" i="1" dirty="0" smtClean="0">
                  <a:solidFill>
                    <a:srgbClr val="FFFFFF"/>
                  </a:solidFill>
                </a:rPr>
                <a:t>from </a:t>
              </a:r>
              <a:r>
                <a:rPr lang="en-US" sz="2400" i="1" dirty="0">
                  <a:solidFill>
                    <a:srgbClr val="FFFFFF"/>
                  </a:solidFill>
                </a:rPr>
                <a:t>0 </a:t>
              </a:r>
              <a:r>
                <a:rPr lang="en-US" sz="2400" i="1" dirty="0" smtClean="0">
                  <a:solidFill>
                    <a:srgbClr val="FFFFFF"/>
                  </a:solidFill>
                </a:rPr>
                <a:t>to </a:t>
              </a:r>
              <a:r>
                <a:rPr lang="en-US" sz="2400" i="1" dirty="0">
                  <a:solidFill>
                    <a:srgbClr val="FFFFFF"/>
                  </a:solidFill>
                </a:rPr>
                <a:t>100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49588" y="5159945"/>
            <a:ext cx="3047331" cy="1173893"/>
            <a:chOff x="3749588" y="5159945"/>
            <a:chExt cx="3047331" cy="1173893"/>
          </a:xfrm>
        </p:grpSpPr>
        <p:sp>
          <p:nvSpPr>
            <p:cNvPr id="46" name="Oval Callout 45"/>
            <p:cNvSpPr/>
            <p:nvPr/>
          </p:nvSpPr>
          <p:spPr>
            <a:xfrm>
              <a:off x="3763310" y="5183541"/>
              <a:ext cx="1139568" cy="1046978"/>
            </a:xfrm>
            <a:prstGeom prst="wedgeEllipseCallout">
              <a:avLst>
                <a:gd name="adj1" fmla="val 26414"/>
                <a:gd name="adj2" fmla="val -242406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Callout 46"/>
            <p:cNvSpPr/>
            <p:nvPr/>
          </p:nvSpPr>
          <p:spPr>
            <a:xfrm>
              <a:off x="4003582" y="5183541"/>
              <a:ext cx="1139568" cy="1046978"/>
            </a:xfrm>
            <a:prstGeom prst="wedgeEllipseCallout">
              <a:avLst>
                <a:gd name="adj1" fmla="val -122983"/>
                <a:gd name="adj2" fmla="val -152681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Callout 47"/>
            <p:cNvSpPr/>
            <p:nvPr/>
          </p:nvSpPr>
          <p:spPr>
            <a:xfrm>
              <a:off x="4085965" y="5183541"/>
              <a:ext cx="1139568" cy="957735"/>
            </a:xfrm>
            <a:prstGeom prst="wedgeEllipseCallout">
              <a:avLst>
                <a:gd name="adj1" fmla="val -110935"/>
                <a:gd name="adj2" fmla="val -63654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3749588" y="5159945"/>
              <a:ext cx="3047331" cy="1173893"/>
            </a:xfrm>
            <a:prstGeom prst="roundRect">
              <a:avLst/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smtClean="0">
                  <a:solidFill>
                    <a:srgbClr val="FFFFFF"/>
                  </a:solidFill>
                </a:rPr>
                <a:t>Your three </a:t>
              </a:r>
              <a:r>
                <a:rPr lang="en-US" sz="2000" i="1" dirty="0">
                  <a:solidFill>
                    <a:srgbClr val="FFFFFF"/>
                  </a:solidFill>
                </a:rPr>
                <a:t>scores </a:t>
              </a:r>
              <a:r>
                <a:rPr lang="en-US" sz="2000" i="1" dirty="0" smtClean="0">
                  <a:solidFill>
                    <a:srgbClr val="FFFFFF"/>
                  </a:solidFill>
                </a:rPr>
                <a:t/>
              </a:r>
              <a:br>
                <a:rPr lang="en-US" sz="2000" i="1" dirty="0" smtClean="0">
                  <a:solidFill>
                    <a:srgbClr val="FFFFFF"/>
                  </a:solidFill>
                </a:rPr>
              </a:br>
              <a:r>
                <a:rPr lang="en-US" sz="2000" i="1" dirty="0" smtClean="0">
                  <a:solidFill>
                    <a:srgbClr val="FFFFFF"/>
                  </a:solidFill>
                </a:rPr>
                <a:t>from SDI </a:t>
              </a:r>
              <a:r>
                <a:rPr lang="en-US" sz="2000" i="1" dirty="0">
                  <a:solidFill>
                    <a:srgbClr val="FFFFFF"/>
                  </a:solidFill>
                </a:rPr>
                <a:t>Condition 1 </a:t>
              </a:r>
              <a:r>
                <a:rPr lang="en-US" sz="1600" i="1" dirty="0">
                  <a:solidFill>
                    <a:srgbClr val="FFFFFF"/>
                  </a:solidFill>
                </a:rPr>
                <a:t>(Going Well)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171104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3333863"/>
            <a:ext cx="9144000" cy="2793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510047" y="3968944"/>
            <a:ext cx="3115525" cy="18635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 system of motives and values that drives </a:t>
            </a:r>
            <a:r>
              <a:rPr lang="en-US" dirty="0" smtClean="0"/>
              <a:t>your </a:t>
            </a:r>
            <a:r>
              <a:rPr lang="en-US" dirty="0"/>
              <a:t>use of strengths when things are going well.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46473" y="172468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cs typeface="Century Gothic"/>
              </a:rPr>
              <a:t>Motivational Value System</a:t>
            </a:r>
            <a:endParaRPr lang="en-US" sz="40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350115" y="1724689"/>
            <a:ext cx="3236953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dirty="0" smtClean="0">
                <a:cs typeface="Century Gothic"/>
              </a:rPr>
              <a:t>=   MVS</a:t>
            </a:r>
            <a:endParaRPr lang="en-US" sz="60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566" y="5244734"/>
            <a:ext cx="4683950" cy="495055"/>
            <a:chOff x="576566" y="5498715"/>
            <a:chExt cx="4683950" cy="495055"/>
          </a:xfrm>
        </p:grpSpPr>
        <p:grpSp>
          <p:nvGrpSpPr>
            <p:cNvPr id="27" name="Group 26"/>
            <p:cNvGrpSpPr/>
            <p:nvPr/>
          </p:nvGrpSpPr>
          <p:grpSpPr>
            <a:xfrm rot="16200000">
              <a:off x="2671013" y="3404268"/>
              <a:ext cx="495055" cy="4683950"/>
              <a:chOff x="7409821" y="657013"/>
              <a:chExt cx="495055" cy="4683950"/>
            </a:xfrm>
          </p:grpSpPr>
          <p:sp>
            <p:nvSpPr>
              <p:cNvPr id="29" name="Pentagon 28"/>
              <p:cNvSpPr/>
              <p:nvPr/>
            </p:nvSpPr>
            <p:spPr>
              <a:xfrm rot="5400000">
                <a:off x="5315374" y="2751461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Pentagon 29"/>
              <p:cNvSpPr/>
              <p:nvPr/>
            </p:nvSpPr>
            <p:spPr>
              <a:xfrm rot="5400000">
                <a:off x="5913784" y="3349872"/>
                <a:ext cx="3487127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4D69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8" name="Picture 27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68" y="5693484"/>
              <a:ext cx="4683947" cy="129733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 rot="16200000">
            <a:off x="2671016" y="2521083"/>
            <a:ext cx="495055" cy="4683952"/>
            <a:chOff x="6457074" y="657012"/>
            <a:chExt cx="495055" cy="4683952"/>
          </a:xfrm>
        </p:grpSpPr>
        <p:sp>
          <p:nvSpPr>
            <p:cNvPr id="34" name="Pentagon 33"/>
            <p:cNvSpPr/>
            <p:nvPr/>
          </p:nvSpPr>
          <p:spPr>
            <a:xfrm rot="5400000">
              <a:off x="4362627" y="2751460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ED14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Pentagon 34"/>
            <p:cNvSpPr/>
            <p:nvPr/>
          </p:nvSpPr>
          <p:spPr>
            <a:xfrm rot="5400000">
              <a:off x="4872321" y="3261157"/>
              <a:ext cx="3664560" cy="495054"/>
            </a:xfrm>
            <a:prstGeom prst="homePlate">
              <a:avLst>
                <a:gd name="adj" fmla="val 85916"/>
              </a:avLst>
            </a:prstGeom>
            <a:solidFill>
              <a:srgbClr val="F69AA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32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73" y="4792324"/>
            <a:ext cx="4683947" cy="129733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576567" y="3985108"/>
            <a:ext cx="4683953" cy="495055"/>
            <a:chOff x="576567" y="3401699"/>
            <a:chExt cx="4683953" cy="495055"/>
          </a:xfrm>
        </p:grpSpPr>
        <p:grpSp>
          <p:nvGrpSpPr>
            <p:cNvPr id="37" name="Group 36"/>
            <p:cNvGrpSpPr/>
            <p:nvPr/>
          </p:nvGrpSpPr>
          <p:grpSpPr>
            <a:xfrm rot="16200000">
              <a:off x="2671014" y="1307252"/>
              <a:ext cx="495055" cy="4683950"/>
              <a:chOff x="5194941" y="657012"/>
              <a:chExt cx="495055" cy="4683950"/>
            </a:xfrm>
          </p:grpSpPr>
          <p:sp>
            <p:nvSpPr>
              <p:cNvPr id="39" name="Pentagon 38"/>
              <p:cNvSpPr/>
              <p:nvPr/>
            </p:nvSpPr>
            <p:spPr>
              <a:xfrm rot="5400000">
                <a:off x="3100494" y="2751460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rgbClr val="00B3F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Pentagon 39"/>
              <p:cNvSpPr/>
              <p:nvPr/>
            </p:nvSpPr>
            <p:spPr>
              <a:xfrm rot="5400000">
                <a:off x="4320776" y="3971743"/>
                <a:ext cx="2243384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6DCF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" name="Picture 37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3590202"/>
              <a:ext cx="4683947" cy="1297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75306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0"/>
            <a:ext cx="9144000" cy="3333863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26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0" y="3333863"/>
            <a:ext cx="9144000" cy="3318191"/>
            <a:chOff x="0" y="3333863"/>
            <a:chExt cx="9144000" cy="3318191"/>
          </a:xfrm>
        </p:grpSpPr>
        <p:sp>
          <p:nvSpPr>
            <p:cNvPr id="42" name="Rectangle 41"/>
            <p:cNvSpPr/>
            <p:nvPr/>
          </p:nvSpPr>
          <p:spPr>
            <a:xfrm>
              <a:off x="0" y="3333863"/>
              <a:ext cx="9144000" cy="2793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874054" y="4544541"/>
              <a:ext cx="2662327" cy="2107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286002"/>
            <a:ext cx="4238687" cy="907684"/>
          </a:xfrm>
        </p:spPr>
        <p:txBody>
          <a:bodyPr>
            <a:normAutofit/>
          </a:bodyPr>
          <a:lstStyle/>
          <a:p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The SDI Triangle</a:t>
            </a:r>
            <a:endParaRPr lang="en-US" sz="3800" dirty="0">
              <a:solidFill>
                <a:schemeClr val="tx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76566" y="5244734"/>
            <a:ext cx="4683950" cy="495054"/>
            <a:chOff x="576566" y="5244734"/>
            <a:chExt cx="4683950" cy="495054"/>
          </a:xfrm>
        </p:grpSpPr>
        <p:sp>
          <p:nvSpPr>
            <p:cNvPr id="19" name="Pentagon 18"/>
            <p:cNvSpPr/>
            <p:nvPr/>
          </p:nvSpPr>
          <p:spPr>
            <a:xfrm>
              <a:off x="576566" y="5244734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68" y="5439503"/>
              <a:ext cx="4683947" cy="129733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576568" y="4615531"/>
            <a:ext cx="4683952" cy="495054"/>
            <a:chOff x="576568" y="4615531"/>
            <a:chExt cx="4683952" cy="495054"/>
          </a:xfrm>
        </p:grpSpPr>
        <p:sp>
          <p:nvSpPr>
            <p:cNvPr id="21" name="Pentagon 20"/>
            <p:cNvSpPr/>
            <p:nvPr/>
          </p:nvSpPr>
          <p:spPr>
            <a:xfrm>
              <a:off x="576568" y="4615531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ED14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4792324"/>
              <a:ext cx="4683947" cy="129733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576567" y="3985108"/>
            <a:ext cx="4683953" cy="495054"/>
            <a:chOff x="576567" y="3985108"/>
            <a:chExt cx="4683953" cy="495054"/>
          </a:xfrm>
        </p:grpSpPr>
        <p:sp>
          <p:nvSpPr>
            <p:cNvPr id="23" name="Pentagon 22"/>
            <p:cNvSpPr/>
            <p:nvPr/>
          </p:nvSpPr>
          <p:spPr>
            <a:xfrm>
              <a:off x="576567" y="3985108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00B3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4173611"/>
              <a:ext cx="4683947" cy="129733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446473" y="1613240"/>
            <a:ext cx="312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i="1" dirty="0" smtClean="0">
                <a:latin typeface="Century Gothic"/>
                <a:cs typeface="Century Gothic"/>
              </a:rPr>
              <a:t>Combining the </a:t>
            </a:r>
            <a:br>
              <a:rPr lang="en-US" sz="2000" i="1" dirty="0" smtClean="0">
                <a:latin typeface="Century Gothic"/>
                <a:cs typeface="Century Gothic"/>
              </a:rPr>
            </a:br>
            <a:r>
              <a:rPr lang="en-US" sz="2000" i="1" dirty="0" smtClean="0">
                <a:latin typeface="Century Gothic"/>
                <a:cs typeface="Century Gothic"/>
              </a:rPr>
              <a:t>three scales creates...</a:t>
            </a:r>
          </a:p>
        </p:txBody>
      </p:sp>
      <p:sp>
        <p:nvSpPr>
          <p:cNvPr id="34" name="Pentagon 33"/>
          <p:cNvSpPr/>
          <p:nvPr/>
        </p:nvSpPr>
        <p:spPr>
          <a:xfrm rot="12600000">
            <a:off x="3042432" y="1581403"/>
            <a:ext cx="4683950" cy="495054"/>
          </a:xfrm>
          <a:prstGeom prst="homePlate">
            <a:avLst>
              <a:gd name="adj" fmla="val 85916"/>
            </a:avLst>
          </a:prstGeom>
          <a:solidFill>
            <a:srgbClr val="00B3F0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entagon 34"/>
          <p:cNvSpPr/>
          <p:nvPr/>
        </p:nvSpPr>
        <p:spPr>
          <a:xfrm rot="19800000">
            <a:off x="4394805" y="1581404"/>
            <a:ext cx="4683950" cy="495054"/>
          </a:xfrm>
          <a:prstGeom prst="homePlate">
            <a:avLst>
              <a:gd name="adj" fmla="val 85916"/>
            </a:avLst>
          </a:prstGeom>
          <a:solidFill>
            <a:srgbClr val="ED145A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entagon 37"/>
          <p:cNvSpPr/>
          <p:nvPr/>
        </p:nvSpPr>
        <p:spPr>
          <a:xfrm rot="5400000">
            <a:off x="3722047" y="2753946"/>
            <a:ext cx="4683950" cy="495054"/>
          </a:xfrm>
          <a:prstGeom prst="homePlate">
            <a:avLst>
              <a:gd name="adj" fmla="val 85916"/>
            </a:avLst>
          </a:prstGeom>
          <a:solidFill>
            <a:schemeClr val="accent3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DIcore_RGB-bi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76" y="4115363"/>
            <a:ext cx="1749647" cy="1129371"/>
          </a:xfrm>
          <a:prstGeom prst="rect">
            <a:avLst/>
          </a:prstGeom>
        </p:spPr>
      </p:pic>
      <p:sp>
        <p:nvSpPr>
          <p:cNvPr id="30" name="Plus 29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3600000">
            <a:off x="4631959" y="4514295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500" dirty="0" smtClean="0">
                <a:solidFill>
                  <a:srgbClr val="00AC6C"/>
                </a:solidFill>
                <a:latin typeface="Century Gothic"/>
                <a:cs typeface="Century Gothic"/>
              </a:rPr>
              <a:t>PROCESS</a:t>
            </a:r>
            <a:endParaRPr lang="en-US" sz="1400" b="1" spc="500" dirty="0">
              <a:solidFill>
                <a:srgbClr val="00AC6C"/>
              </a:solidFill>
              <a:latin typeface="Century Gothic"/>
              <a:cs typeface="Century Gothic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37688" y="238876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spc="640" dirty="0" smtClean="0">
                <a:solidFill>
                  <a:srgbClr val="00B3F0"/>
                </a:solidFill>
                <a:latin typeface="Century Gothic"/>
                <a:cs typeface="Century Gothic"/>
              </a:rPr>
              <a:t>PEOPLE</a:t>
            </a:r>
            <a:endParaRPr lang="en-US" sz="1400" b="1" spc="640" dirty="0">
              <a:solidFill>
                <a:srgbClr val="00B3F0"/>
              </a:solidFill>
              <a:latin typeface="Century Gothic"/>
              <a:cs typeface="Century Gothic"/>
            </a:endParaRPr>
          </a:p>
        </p:txBody>
      </p:sp>
      <p:sp>
        <p:nvSpPr>
          <p:cNvPr id="36" name="Rectangle 35"/>
          <p:cNvSpPr/>
          <p:nvPr/>
        </p:nvSpPr>
        <p:spPr>
          <a:xfrm rot="18000000">
            <a:off x="6432465" y="1876473"/>
            <a:ext cx="3319635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640" dirty="0" smtClean="0">
                <a:solidFill>
                  <a:srgbClr val="ED145A"/>
                </a:solidFill>
                <a:latin typeface="Century Gothic"/>
                <a:cs typeface="Century Gothic"/>
              </a:rPr>
              <a:t>PERFORMANCE</a:t>
            </a:r>
            <a:endParaRPr lang="en-US" sz="1400" b="1" spc="640" dirty="0">
              <a:solidFill>
                <a:srgbClr val="ED145A"/>
              </a:solidFill>
              <a:latin typeface="Century Gothic"/>
              <a:cs typeface="Century Gothic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54001" y="298299"/>
            <a:ext cx="4531896" cy="2910737"/>
            <a:chOff x="4454001" y="298299"/>
            <a:chExt cx="4531896" cy="2910737"/>
          </a:xfrm>
        </p:grpSpPr>
        <p:sp>
          <p:nvSpPr>
            <p:cNvPr id="37" name="TextBox 36"/>
            <p:cNvSpPr txBox="1"/>
            <p:nvPr/>
          </p:nvSpPr>
          <p:spPr>
            <a:xfrm rot="3600000">
              <a:off x="4444851" y="2938276"/>
              <a:ext cx="2799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0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 rot="3600000">
              <a:off x="8537902" y="484684"/>
              <a:ext cx="6343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100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 rot="14400000">
            <a:off x="3032295" y="426675"/>
            <a:ext cx="4531896" cy="2910737"/>
            <a:chOff x="4454001" y="298299"/>
            <a:chExt cx="4531896" cy="2910737"/>
          </a:xfrm>
        </p:grpSpPr>
        <p:sp>
          <p:nvSpPr>
            <p:cNvPr id="48" name="TextBox 47"/>
            <p:cNvSpPr txBox="1"/>
            <p:nvPr/>
          </p:nvSpPr>
          <p:spPr>
            <a:xfrm rot="3600000">
              <a:off x="4444851" y="2938276"/>
              <a:ext cx="2799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0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3600000">
              <a:off x="8537902" y="484684"/>
              <a:ext cx="6343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100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44368" y="391601"/>
            <a:ext cx="634380" cy="5219744"/>
            <a:chOff x="5744368" y="391601"/>
            <a:chExt cx="634380" cy="5219744"/>
          </a:xfrm>
        </p:grpSpPr>
        <p:sp>
          <p:nvSpPr>
            <p:cNvPr id="51" name="TextBox 50"/>
            <p:cNvSpPr txBox="1"/>
            <p:nvPr/>
          </p:nvSpPr>
          <p:spPr>
            <a:xfrm>
              <a:off x="5924186" y="391601"/>
              <a:ext cx="2799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0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744368" y="5349735"/>
              <a:ext cx="6343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021134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4" grpId="0" animBg="1"/>
      <p:bldP spid="34" grpId="1" animBg="1"/>
      <p:bldP spid="35" grpId="0" animBg="1"/>
      <p:bldP spid="35" grpId="1" animBg="1"/>
      <p:bldP spid="38" grpId="0" animBg="1"/>
      <p:bldP spid="38" grpId="1" animBg="1"/>
      <p:bldP spid="30" grpId="0" animBg="1"/>
      <p:bldP spid="31" grpId="0"/>
      <p:bldP spid="33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 rot="3600000">
            <a:off x="4631959" y="4514295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500" dirty="0" smtClean="0">
                <a:solidFill>
                  <a:srgbClr val="00AC6C"/>
                </a:solidFill>
                <a:latin typeface="Century Gothic"/>
                <a:cs typeface="Century Gothic"/>
              </a:rPr>
              <a:t>PROCESS</a:t>
            </a:r>
            <a:endParaRPr lang="en-US" sz="1400" b="1" spc="500" dirty="0">
              <a:solidFill>
                <a:srgbClr val="00AC6C"/>
              </a:solidFill>
              <a:latin typeface="Century Gothic"/>
              <a:cs typeface="Century Goth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90502" y="4669958"/>
            <a:ext cx="2298471" cy="1426039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The intersection is the location of your MVS dot.</a:t>
            </a:r>
            <a:endParaRPr lang="en-US" dirty="0"/>
          </a:p>
        </p:txBody>
      </p:sp>
      <p:sp>
        <p:nvSpPr>
          <p:cNvPr id="21" name="Pentagon 20"/>
          <p:cNvSpPr/>
          <p:nvPr/>
        </p:nvSpPr>
        <p:spPr>
          <a:xfrm>
            <a:off x="576568" y="4615531"/>
            <a:ext cx="4683950" cy="495054"/>
          </a:xfrm>
          <a:prstGeom prst="homePlate">
            <a:avLst>
              <a:gd name="adj" fmla="val 85916"/>
            </a:avLst>
          </a:prstGeom>
          <a:solidFill>
            <a:srgbClr val="ED1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entagon 21"/>
          <p:cNvSpPr/>
          <p:nvPr/>
        </p:nvSpPr>
        <p:spPr>
          <a:xfrm>
            <a:off x="1595960" y="4615532"/>
            <a:ext cx="3664560" cy="495054"/>
          </a:xfrm>
          <a:prstGeom prst="homePlate">
            <a:avLst>
              <a:gd name="adj" fmla="val 85916"/>
            </a:avLst>
          </a:prstGeom>
          <a:solidFill>
            <a:srgbClr val="F69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entagon 34"/>
          <p:cNvSpPr/>
          <p:nvPr/>
        </p:nvSpPr>
        <p:spPr>
          <a:xfrm rot="19800000">
            <a:off x="4394805" y="1581404"/>
            <a:ext cx="4683950" cy="495054"/>
          </a:xfrm>
          <a:prstGeom prst="homePlate">
            <a:avLst>
              <a:gd name="adj" fmla="val 85916"/>
            </a:avLst>
          </a:prstGeom>
          <a:solidFill>
            <a:srgbClr val="ED145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46473" y="172468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Locating </a:t>
            </a:r>
            <a:br>
              <a:rPr lang="en-US" sz="3800" dirty="0" smtClean="0">
                <a:solidFill>
                  <a:schemeClr val="tx1"/>
                </a:solidFill>
                <a:cs typeface="Century Gothic"/>
              </a:rPr>
            </a:br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Your </a:t>
            </a:r>
            <a:r>
              <a:rPr lang="en-US" sz="3800" dirty="0">
                <a:solidFill>
                  <a:schemeClr val="tx1"/>
                </a:solidFill>
                <a:cs typeface="Century Gothic"/>
              </a:rPr>
              <a:t>MVS </a:t>
            </a:r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Dot</a:t>
            </a:r>
            <a:endParaRPr lang="en-US" sz="38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10216" y="624703"/>
            <a:ext cx="2200163" cy="3768811"/>
          </a:xfrm>
          <a:prstGeom prst="line">
            <a:avLst/>
          </a:prstGeom>
          <a:ln>
            <a:solidFill>
              <a:srgbClr val="ED145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73" y="4792324"/>
            <a:ext cx="4683947" cy="12973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576566" y="5244734"/>
            <a:ext cx="4683950" cy="495055"/>
            <a:chOff x="576566" y="5498715"/>
            <a:chExt cx="4683950" cy="495055"/>
          </a:xfrm>
        </p:grpSpPr>
        <p:grpSp>
          <p:nvGrpSpPr>
            <p:cNvPr id="39" name="Group 38"/>
            <p:cNvGrpSpPr/>
            <p:nvPr/>
          </p:nvGrpSpPr>
          <p:grpSpPr>
            <a:xfrm rot="16200000">
              <a:off x="2671013" y="3404268"/>
              <a:ext cx="495055" cy="4683950"/>
              <a:chOff x="7409821" y="657013"/>
              <a:chExt cx="495055" cy="4683950"/>
            </a:xfrm>
          </p:grpSpPr>
          <p:sp>
            <p:nvSpPr>
              <p:cNvPr id="41" name="Pentagon 40"/>
              <p:cNvSpPr/>
              <p:nvPr/>
            </p:nvSpPr>
            <p:spPr>
              <a:xfrm rot="5400000">
                <a:off x="5315374" y="2751461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Pentagon 41"/>
              <p:cNvSpPr/>
              <p:nvPr/>
            </p:nvSpPr>
            <p:spPr>
              <a:xfrm rot="5400000">
                <a:off x="5913784" y="3349872"/>
                <a:ext cx="3487127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4D69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68" y="5693484"/>
              <a:ext cx="4683947" cy="129733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576567" y="3985108"/>
            <a:ext cx="4683953" cy="495055"/>
            <a:chOff x="576567" y="3401699"/>
            <a:chExt cx="4683953" cy="495055"/>
          </a:xfrm>
        </p:grpSpPr>
        <p:grpSp>
          <p:nvGrpSpPr>
            <p:cNvPr id="44" name="Group 43"/>
            <p:cNvGrpSpPr/>
            <p:nvPr/>
          </p:nvGrpSpPr>
          <p:grpSpPr>
            <a:xfrm rot="16200000">
              <a:off x="2671014" y="1307252"/>
              <a:ext cx="495055" cy="4683950"/>
              <a:chOff x="5194941" y="657012"/>
              <a:chExt cx="495055" cy="4683950"/>
            </a:xfrm>
          </p:grpSpPr>
          <p:sp>
            <p:nvSpPr>
              <p:cNvPr id="48" name="Pentagon 47"/>
              <p:cNvSpPr/>
              <p:nvPr/>
            </p:nvSpPr>
            <p:spPr>
              <a:xfrm rot="5400000">
                <a:off x="3100494" y="2751460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rgbClr val="00B3F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Pentagon 48"/>
              <p:cNvSpPr/>
              <p:nvPr/>
            </p:nvSpPr>
            <p:spPr>
              <a:xfrm rot="5400000">
                <a:off x="4320776" y="3971743"/>
                <a:ext cx="2243384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6DCF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5" name="Picture 44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3590202"/>
              <a:ext cx="4683947" cy="129733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3038297" y="971264"/>
            <a:ext cx="4683950" cy="1105196"/>
            <a:chOff x="3038297" y="971264"/>
            <a:chExt cx="4683950" cy="1105196"/>
          </a:xfrm>
        </p:grpSpPr>
        <p:sp>
          <p:nvSpPr>
            <p:cNvPr id="73" name="Pentagon 72"/>
            <p:cNvSpPr/>
            <p:nvPr/>
          </p:nvSpPr>
          <p:spPr>
            <a:xfrm rot="12600000">
              <a:off x="3038297" y="1581406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00B3F0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entagon 73"/>
            <p:cNvSpPr/>
            <p:nvPr/>
          </p:nvSpPr>
          <p:spPr>
            <a:xfrm rot="12600000">
              <a:off x="3201785" y="971264"/>
              <a:ext cx="2243384" cy="495054"/>
            </a:xfrm>
            <a:prstGeom prst="homePlate">
              <a:avLst>
                <a:gd name="adj" fmla="val 85916"/>
              </a:avLst>
            </a:prstGeom>
            <a:solidFill>
              <a:srgbClr val="86DCF4">
                <a:alpha val="83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5" name="Straight Connector 74"/>
          <p:cNvCxnSpPr/>
          <p:nvPr/>
        </p:nvCxnSpPr>
        <p:spPr>
          <a:xfrm flipV="1">
            <a:off x="4685160" y="624703"/>
            <a:ext cx="1283840" cy="2232797"/>
          </a:xfrm>
          <a:prstGeom prst="line">
            <a:avLst/>
          </a:prstGeom>
          <a:ln>
            <a:solidFill>
              <a:srgbClr val="00B3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291661" y="1750647"/>
            <a:ext cx="421297" cy="287148"/>
            <a:chOff x="8204096" y="3886463"/>
            <a:chExt cx="421297" cy="287148"/>
          </a:xfrm>
        </p:grpSpPr>
        <p:sp>
          <p:nvSpPr>
            <p:cNvPr id="77" name="Oval 76"/>
            <p:cNvSpPr/>
            <p:nvPr/>
          </p:nvSpPr>
          <p:spPr>
            <a:xfrm>
              <a:off x="8279143" y="3902408"/>
              <a:ext cx="271203" cy="271203"/>
            </a:xfrm>
            <a:prstGeom prst="ellipse">
              <a:avLst/>
            </a:prstGeom>
            <a:ln w="12700" cmpd="sng">
              <a:solidFill>
                <a:srgbClr val="00B3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204096" y="3886463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52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08941" y="660987"/>
            <a:ext cx="495055" cy="4683950"/>
            <a:chOff x="5808941" y="660987"/>
            <a:chExt cx="495055" cy="4683950"/>
          </a:xfrm>
        </p:grpSpPr>
        <p:sp>
          <p:nvSpPr>
            <p:cNvPr id="83" name="Pentagon 82"/>
            <p:cNvSpPr/>
            <p:nvPr/>
          </p:nvSpPr>
          <p:spPr>
            <a:xfrm rot="5400000">
              <a:off x="3714494" y="2755435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chemeClr val="accent3">
                <a:alpha val="6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Pentagon 83"/>
            <p:cNvSpPr/>
            <p:nvPr/>
          </p:nvSpPr>
          <p:spPr>
            <a:xfrm rot="5400000">
              <a:off x="4312904" y="3353846"/>
              <a:ext cx="3487127" cy="495054"/>
            </a:xfrm>
            <a:prstGeom prst="homePlate">
              <a:avLst>
                <a:gd name="adj" fmla="val 85916"/>
              </a:avLst>
            </a:prstGeom>
            <a:solidFill>
              <a:srgbClr val="84D69D">
                <a:alpha val="7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846414" y="1488515"/>
            <a:ext cx="421297" cy="287148"/>
            <a:chOff x="8384463" y="4016196"/>
            <a:chExt cx="421297" cy="287148"/>
          </a:xfrm>
        </p:grpSpPr>
        <p:sp>
          <p:nvSpPr>
            <p:cNvPr id="86" name="Oval 85"/>
            <p:cNvSpPr/>
            <p:nvPr/>
          </p:nvSpPr>
          <p:spPr>
            <a:xfrm>
              <a:off x="8459510" y="4032141"/>
              <a:ext cx="271203" cy="271203"/>
            </a:xfrm>
            <a:prstGeom prst="ellipse">
              <a:avLst/>
            </a:prstGeom>
            <a:ln w="12700" cmpd="sng">
              <a:solidFill>
                <a:srgbClr val="00AC6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384463" y="4016196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26</a:t>
              </a:r>
            </a:p>
          </p:txBody>
        </p:sp>
      </p:grpSp>
      <p:cxnSp>
        <p:nvCxnSpPr>
          <p:cNvPr id="89" name="Straight Connector 88"/>
          <p:cNvCxnSpPr/>
          <p:nvPr/>
        </p:nvCxnSpPr>
        <p:spPr>
          <a:xfrm>
            <a:off x="4018643" y="1857809"/>
            <a:ext cx="4102981" cy="0"/>
          </a:xfrm>
          <a:prstGeom prst="line">
            <a:avLst/>
          </a:prstGeom>
          <a:ln>
            <a:solidFill>
              <a:srgbClr val="00AC6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178268" y="179158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/>
          <p:cNvGrpSpPr/>
          <p:nvPr/>
        </p:nvGrpSpPr>
        <p:grpSpPr>
          <a:xfrm>
            <a:off x="5224236" y="2453179"/>
            <a:ext cx="880058" cy="287147"/>
            <a:chOff x="1996321" y="5710380"/>
            <a:chExt cx="880058" cy="287147"/>
          </a:xfrm>
        </p:grpSpPr>
        <p:sp>
          <p:nvSpPr>
            <p:cNvPr id="91" name="Oval 90"/>
            <p:cNvSpPr/>
            <p:nvPr/>
          </p:nvSpPr>
          <p:spPr>
            <a:xfrm>
              <a:off x="2037043" y="5726324"/>
              <a:ext cx="271203" cy="271203"/>
            </a:xfrm>
            <a:prstGeom prst="ellipse">
              <a:avLst/>
            </a:prstGeom>
            <a:ln w="12700" cmpd="sng">
              <a:solidFill>
                <a:srgbClr val="ED145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996321" y="5710380"/>
              <a:ext cx="880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22</a:t>
              </a:r>
              <a:endParaRPr lang="en-US" sz="1200" b="1" dirty="0" smtClean="0">
                <a:solidFill>
                  <a:srgbClr val="ED145A"/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51" name="Plus 50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337688" y="238876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spc="640" dirty="0" smtClean="0">
                <a:solidFill>
                  <a:srgbClr val="00B3F0"/>
                </a:solidFill>
                <a:latin typeface="Century Gothic"/>
                <a:cs typeface="Century Gothic"/>
              </a:rPr>
              <a:t>PEOPLE</a:t>
            </a:r>
            <a:endParaRPr lang="en-US" sz="1400" b="1" spc="640" dirty="0">
              <a:solidFill>
                <a:srgbClr val="00B3F0"/>
              </a:solidFill>
              <a:latin typeface="Century Gothic"/>
              <a:cs typeface="Century Gothic"/>
            </a:endParaRPr>
          </a:p>
        </p:txBody>
      </p:sp>
      <p:sp>
        <p:nvSpPr>
          <p:cNvPr id="55" name="Rectangle 54"/>
          <p:cNvSpPr/>
          <p:nvPr/>
        </p:nvSpPr>
        <p:spPr>
          <a:xfrm rot="18000000">
            <a:off x="6432465" y="1876473"/>
            <a:ext cx="3319635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640" dirty="0" smtClean="0">
                <a:solidFill>
                  <a:srgbClr val="ED145A"/>
                </a:solidFill>
                <a:latin typeface="Century Gothic"/>
                <a:cs typeface="Century Gothic"/>
              </a:rPr>
              <a:t>PERFORMANCE</a:t>
            </a:r>
            <a:endParaRPr lang="en-US" sz="1400" b="1" spc="640" dirty="0">
              <a:solidFill>
                <a:srgbClr val="ED145A"/>
              </a:solidFill>
              <a:latin typeface="Century Gothic"/>
              <a:cs typeface="Century Gothic"/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4696571" y="1409084"/>
            <a:ext cx="848488" cy="476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/>
              <a:t>MVS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3770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 animBg="1"/>
      <p:bldP spid="22" grpId="0" animBg="1"/>
      <p:bldP spid="35" grpId="0" animBg="1"/>
      <p:bldP spid="35" grpId="1" animBg="1"/>
      <p:bldP spid="16" grpId="0" animBg="1"/>
      <p:bldP spid="16" grpId="1" animBg="1"/>
      <p:bldP spid="51" grpId="0" animBg="1"/>
      <p:bldP spid="57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6831388" y="1326801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RED</a:t>
            </a:r>
            <a:endParaRPr lang="en-US" b="1" dirty="0">
              <a:solidFill>
                <a:srgbClr val="ED145A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61513" y="2415168"/>
            <a:ext cx="1502988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RED-</a:t>
            </a:r>
            <a:r>
              <a:rPr lang="en-US" b="1" dirty="0" smtClean="0">
                <a:solidFill>
                  <a:srgbClr val="00AC6C"/>
                </a:solidFill>
              </a:rPr>
              <a:t>GREEN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6491" y="2415168"/>
            <a:ext cx="169665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BLUE-</a:t>
            </a:r>
            <a:r>
              <a:rPr lang="en-US" b="1" dirty="0" smtClean="0">
                <a:solidFill>
                  <a:srgbClr val="00AC6C"/>
                </a:solidFill>
              </a:rPr>
              <a:t>GREEN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46473" y="172468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The Seven </a:t>
            </a:r>
            <a:br>
              <a:rPr lang="en-US" sz="3800" dirty="0" smtClean="0">
                <a:solidFill>
                  <a:schemeClr val="tx1"/>
                </a:solidFill>
                <a:cs typeface="Century Gothic"/>
              </a:rPr>
            </a:br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MVS Types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78268" y="179158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46473" y="3733800"/>
            <a:ext cx="5611628" cy="2370288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/>
              <a:t>Over 5,000 possible MVS dots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/>
              <a:t>7 MVS regions group all the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MVS </a:t>
            </a:r>
            <a:r>
              <a:rPr lang="en-US" sz="2100" dirty="0"/>
              <a:t>dots that are </a:t>
            </a:r>
            <a:r>
              <a:rPr lang="en-US" sz="2100" dirty="0" smtClean="0"/>
              <a:t>similar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 smtClean="0"/>
              <a:t>MVS types are not </a:t>
            </a:r>
            <a:r>
              <a:rPr lang="en-US" sz="2100" dirty="0"/>
              <a:t>boxes with walls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/>
              <a:t>Some MVS dots are close to </a:t>
            </a:r>
            <a:r>
              <a:rPr lang="en-US" sz="2100" dirty="0" smtClean="0"/>
              <a:t>borders</a:t>
            </a:r>
            <a:endParaRPr lang="en-US" sz="2100" dirty="0"/>
          </a:p>
        </p:txBody>
      </p:sp>
      <p:sp>
        <p:nvSpPr>
          <p:cNvPr id="46" name="Oval 45"/>
          <p:cNvSpPr/>
          <p:nvPr/>
        </p:nvSpPr>
        <p:spPr>
          <a:xfrm>
            <a:off x="5688080" y="1354340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252325" y="1116670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23411" y="280576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838255" y="2025466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179753" y="1877746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6733407" y="1885003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867665" y="2814832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179753" y="3336143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124136" y="1263630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772584" y="3052232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051564" y="317014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337267" y="100023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358639" y="765483"/>
            <a:ext cx="1401981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RED-</a:t>
            </a:r>
            <a:r>
              <a:rPr lang="en-US" b="1" dirty="0" smtClean="0">
                <a:solidFill>
                  <a:srgbClr val="00B3F0"/>
                </a:solidFill>
              </a:rPr>
              <a:t>BLUE</a:t>
            </a:r>
            <a:endParaRPr lang="en-US" b="1" dirty="0">
              <a:solidFill>
                <a:srgbClr val="00B3F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88000" y="2162305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H</a:t>
            </a:r>
            <a:r>
              <a:rPr lang="en-US" b="1" dirty="0" smtClean="0">
                <a:solidFill>
                  <a:srgbClr val="ED145A"/>
                </a:solidFill>
              </a:rPr>
              <a:t>U</a:t>
            </a:r>
            <a:r>
              <a:rPr lang="en-US" b="1" dirty="0" smtClean="0">
                <a:solidFill>
                  <a:srgbClr val="00AC6C"/>
                </a:solidFill>
              </a:rPr>
              <a:t>B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1344" y="3630074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AC6C"/>
                </a:solidFill>
              </a:rPr>
              <a:t>GREEN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89550" y="1326801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BLUE</a:t>
            </a:r>
            <a:endParaRPr lang="en-US" b="1" dirty="0">
              <a:solidFill>
                <a:srgbClr val="00B3F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973588" y="1669085"/>
            <a:ext cx="557474" cy="557474"/>
          </a:xfrm>
          <a:prstGeom prst="ellipse">
            <a:avLst/>
          </a:prstGeom>
          <a:noFill/>
          <a:ln>
            <a:solidFill>
              <a:srgbClr val="FF9C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5474100" y="1145381"/>
            <a:ext cx="557474" cy="557474"/>
          </a:xfrm>
          <a:prstGeom prst="ellipse">
            <a:avLst/>
          </a:prstGeom>
          <a:noFill/>
          <a:ln>
            <a:solidFill>
              <a:srgbClr val="FF9C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lus 29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078418" y="111848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722522" y="225465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107182" y="1326801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577379" y="153389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40017" y="103740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23144" y="4109924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562238" y="200619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700012" y="2170609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107182" y="268783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338220" y="2270025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395982" y="198224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690898" y="1885003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431179" y="2627605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549108" y="200619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515428" y="1732603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903088" y="2763678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3600000">
            <a:off x="4631959" y="4514295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500" dirty="0" smtClean="0">
                <a:solidFill>
                  <a:srgbClr val="00AC6C"/>
                </a:solidFill>
                <a:latin typeface="Century Gothic"/>
                <a:cs typeface="Century Gothic"/>
              </a:rPr>
              <a:t>PROCESS</a:t>
            </a:r>
            <a:endParaRPr lang="en-US" sz="1400" b="1" spc="500" dirty="0">
              <a:solidFill>
                <a:srgbClr val="00AC6C"/>
              </a:solidFill>
              <a:latin typeface="Century Gothic"/>
              <a:cs typeface="Century Gothic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337688" y="238876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spc="640" dirty="0" smtClean="0">
                <a:solidFill>
                  <a:srgbClr val="00B3F0"/>
                </a:solidFill>
                <a:latin typeface="Century Gothic"/>
                <a:cs typeface="Century Gothic"/>
              </a:rPr>
              <a:t>PEOPLE</a:t>
            </a:r>
            <a:endParaRPr lang="en-US" sz="1400" b="1" spc="640" dirty="0">
              <a:solidFill>
                <a:srgbClr val="00B3F0"/>
              </a:solidFill>
              <a:latin typeface="Century Gothic"/>
              <a:cs typeface="Century Gothic"/>
            </a:endParaRPr>
          </a:p>
        </p:txBody>
      </p:sp>
      <p:sp>
        <p:nvSpPr>
          <p:cNvPr id="68" name="Rectangle 67"/>
          <p:cNvSpPr/>
          <p:nvPr/>
        </p:nvSpPr>
        <p:spPr>
          <a:xfrm rot="18000000">
            <a:off x="6432465" y="1876473"/>
            <a:ext cx="3319635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640" dirty="0" smtClean="0">
                <a:solidFill>
                  <a:srgbClr val="ED145A"/>
                </a:solidFill>
                <a:latin typeface="Century Gothic"/>
                <a:cs typeface="Century Gothic"/>
              </a:rPr>
              <a:t>PERFORMANCE</a:t>
            </a:r>
            <a:endParaRPr lang="en-US" sz="1400" b="1" spc="640" dirty="0">
              <a:solidFill>
                <a:srgbClr val="ED145A"/>
              </a:solidFill>
              <a:latin typeface="Century Gothic"/>
              <a:cs typeface="Century Gothic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4205111" y="611481"/>
            <a:ext cx="3687704" cy="3214827"/>
            <a:chOff x="4205111" y="611481"/>
            <a:chExt cx="3687704" cy="3214827"/>
          </a:xfrm>
          <a:effectLst>
            <a:outerShdw blurRad="85725" dist="50800" dir="2700000" algn="tl" rotWithShape="0">
              <a:srgbClr val="000000">
                <a:alpha val="41000"/>
              </a:srgbClr>
            </a:outerShdw>
          </a:effectLst>
        </p:grpSpPr>
        <p:sp>
          <p:nvSpPr>
            <p:cNvPr id="70" name="Hexagon 69"/>
            <p:cNvSpPr/>
            <p:nvPr/>
          </p:nvSpPr>
          <p:spPr>
            <a:xfrm>
              <a:off x="5575058" y="1791587"/>
              <a:ext cx="986455" cy="854615"/>
            </a:xfrm>
            <a:prstGeom prst="hexagon">
              <a:avLst>
                <a:gd name="adj" fmla="val 28302"/>
                <a:gd name="vf" fmla="val 115470"/>
              </a:avLst>
            </a:prstGeom>
            <a:noFill/>
            <a:ln w="762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>
              <a:endCxn id="70" idx="4"/>
            </p:cNvCxnSpPr>
            <p:nvPr/>
          </p:nvCxnSpPr>
          <p:spPr>
            <a:xfrm>
              <a:off x="5124136" y="611481"/>
              <a:ext cx="692795" cy="1180106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6301521" y="2646202"/>
              <a:ext cx="692795" cy="1180106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205111" y="2215494"/>
              <a:ext cx="1382889" cy="0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6544857" y="2215494"/>
              <a:ext cx="1347958" cy="0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5124136" y="2646202"/>
              <a:ext cx="692795" cy="1180106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6297957" y="632836"/>
              <a:ext cx="692795" cy="1180106"/>
            </a:xfrm>
            <a:prstGeom prst="line">
              <a:avLst/>
            </a:prstGeom>
            <a:ln w="76200" cmpd="sng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495066" y="3556305"/>
            <a:ext cx="511712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/>
              <a:t>Where we get our focus </a:t>
            </a:r>
            <a:br>
              <a:rPr lang="en-US" sz="2100" dirty="0"/>
            </a:br>
            <a:r>
              <a:rPr lang="en-US" sz="2100" dirty="0"/>
              <a:t>and priorities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 smtClean="0"/>
              <a:t>No best or </a:t>
            </a:r>
            <a:r>
              <a:rPr lang="en-US" sz="2100" dirty="0"/>
              <a:t>worst </a:t>
            </a:r>
            <a:r>
              <a:rPr lang="en-US" sz="2100" dirty="0" smtClean="0"/>
              <a:t>place to be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 smtClean="0"/>
              <a:t>It is not about competence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r>
              <a:rPr lang="en-US" sz="2100" dirty="0" smtClean="0"/>
              <a:t>It is about the filter through </a:t>
            </a:r>
            <a:br>
              <a:rPr lang="en-US" sz="2100" dirty="0" smtClean="0"/>
            </a:br>
            <a:r>
              <a:rPr lang="en-US" sz="2100" dirty="0" smtClean="0"/>
              <a:t>which we view the world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34328222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5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0" grpId="0"/>
      <p:bldP spid="4" grpId="0"/>
      <p:bldP spid="16" grpId="0" animBg="1"/>
      <p:bldP spid="2" grpId="0" build="p"/>
      <p:bldP spid="2" grpId="1" build="allAtOnce"/>
      <p:bldP spid="46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/>
      <p:bldP spid="62" grpId="0"/>
      <p:bldP spid="63" grpId="0"/>
      <p:bldP spid="64" grpId="0"/>
      <p:bldP spid="9" grpId="0" animBg="1"/>
      <p:bldP spid="9" grpId="1" animBg="1"/>
      <p:bldP spid="67" grpId="0" animBg="1"/>
      <p:bldP spid="67" grpId="1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 animBg="1"/>
      <p:bldP spid="49" grpId="0"/>
      <p:bldP spid="66" grpId="0"/>
      <p:bldP spid="68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2633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>
                <a:solidFill>
                  <a:srgbClr val="00B3F0"/>
                </a:solidFill>
              </a:rPr>
              <a:t>Altruistic</a:t>
            </a:r>
            <a:r>
              <a:rPr lang="en-US" sz="1800" i="1" dirty="0">
                <a:solidFill>
                  <a:srgbClr val="00B3F0"/>
                </a:solidFill>
              </a:rPr>
              <a:t> </a:t>
            </a:r>
            <a:r>
              <a:rPr lang="en-US" sz="1800" i="1" dirty="0"/>
              <a:t>– unselfish concern for the welfare of others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00B3F0"/>
                </a:solidFill>
              </a:rPr>
              <a:t>Nurturing</a:t>
            </a:r>
            <a:r>
              <a:rPr lang="en-US" sz="1800" i="1" dirty="0">
                <a:solidFill>
                  <a:srgbClr val="00B3F0"/>
                </a:solidFill>
              </a:rPr>
              <a:t> </a:t>
            </a:r>
            <a:r>
              <a:rPr lang="en-US" sz="1800" i="1" dirty="0"/>
              <a:t>– protecting, supporting, and encouraging others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Blue</a:t>
            </a:r>
            <a:r>
              <a:rPr lang="en-US" sz="5000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 smtClean="0"/>
              <a:t>Altruistic-Nurturing</a:t>
            </a:r>
            <a:endParaRPr lang="en-US" sz="3200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9" y="2753430"/>
            <a:ext cx="4691096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the protection, growth, and welfare of others. They have a strong desire to help others who can genuinely benefit. </a:t>
            </a:r>
          </a:p>
        </p:txBody>
      </p:sp>
      <p:pic>
        <p:nvPicPr>
          <p:cNvPr id="10" name="Picture 9" descr="MVS_Blue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2"/>
            <a:ext cx="2627480" cy="2278699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blurRad="6350" stA="50000" endA="295" endPos="70000" dist="101600" dir="5400000" sy="-100000" algn="bl" rotWithShape="0"/>
          </a:effectLst>
        </p:spPr>
      </p:pic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3510416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Red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27479" cy="2278699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1001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ED145A"/>
                </a:solidFill>
              </a:rPr>
              <a:t>Assertive</a:t>
            </a:r>
            <a:r>
              <a:rPr lang="en-US" sz="1800" i="1" dirty="0" smtClean="0">
                <a:solidFill>
                  <a:srgbClr val="ED145A"/>
                </a:solidFill>
              </a:rPr>
              <a:t> </a:t>
            </a:r>
            <a:r>
              <a:rPr lang="en-US" sz="1800" i="1" dirty="0"/>
              <a:t>– confidently self-assured and forceful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ED145A"/>
                </a:solidFill>
              </a:rPr>
              <a:t>Directing</a:t>
            </a:r>
            <a:r>
              <a:rPr lang="en-US" sz="1800" i="1" dirty="0">
                <a:solidFill>
                  <a:srgbClr val="ED145A"/>
                </a:solidFill>
              </a:rPr>
              <a:t> </a:t>
            </a:r>
            <a:r>
              <a:rPr lang="en-US" sz="1800" i="1" dirty="0"/>
              <a:t>– giving authoritative instruction or guidance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</a:t>
            </a:r>
            <a:r>
              <a:rPr lang="en-US" sz="5000" b="1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Assertive-Directing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8" y="2753430"/>
            <a:ext cx="4992133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task accomplishment and achieving results. They have a strong desire to set goals, take decisive actions, and claim earned rewards.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1427606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27479" cy="227869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1001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00AC6C"/>
                </a:solidFill>
              </a:rPr>
              <a:t>Analytic</a:t>
            </a:r>
            <a:r>
              <a:rPr lang="en-US" sz="1800" i="1" dirty="0" smtClean="0">
                <a:solidFill>
                  <a:srgbClr val="00AC6C"/>
                </a:solidFill>
              </a:rPr>
              <a:t> </a:t>
            </a:r>
            <a:r>
              <a:rPr lang="en-US" sz="1800" i="1" dirty="0"/>
              <a:t>– methodical examination of structures or information</a:t>
            </a:r>
          </a:p>
          <a:p>
            <a:pPr marL="0" indent="0">
              <a:buNone/>
            </a:pPr>
            <a:r>
              <a:rPr lang="en-US" sz="1800" b="1" i="1" dirty="0" err="1">
                <a:solidFill>
                  <a:srgbClr val="00AC6C"/>
                </a:solidFill>
              </a:rPr>
              <a:t>Autonomizing</a:t>
            </a:r>
            <a:r>
              <a:rPr lang="en-US" sz="1800" i="1" dirty="0">
                <a:solidFill>
                  <a:srgbClr val="00AC6C"/>
                </a:solidFill>
              </a:rPr>
              <a:t> </a:t>
            </a:r>
            <a:r>
              <a:rPr lang="en-US" sz="1800" i="1" dirty="0"/>
              <a:t>– maintaining objective independence, self-governing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Analytic-</a:t>
            </a:r>
            <a:r>
              <a:rPr lang="en-US" sz="3200" i="1" dirty="0" err="1"/>
              <a:t>Autonomizing</a:t>
            </a:r>
            <a:endParaRPr lang="en-US" sz="3200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8" y="2753430"/>
            <a:ext cx="5180281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meaningful order and thinking things through. They have a strong desire to pursue independent interests, to be practical, and to be fair.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7223719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Red-Blue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18071" cy="227054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2633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ED145A"/>
                </a:solidFill>
              </a:rPr>
              <a:t>Assertive</a:t>
            </a:r>
            <a:r>
              <a:rPr lang="en-US" sz="1800" i="1" dirty="0" smtClean="0">
                <a:solidFill>
                  <a:srgbClr val="ED145A"/>
                </a:solidFill>
              </a:rPr>
              <a:t> </a:t>
            </a:r>
            <a:r>
              <a:rPr lang="en-US" sz="1800" i="1" dirty="0"/>
              <a:t>– confidently self-assured and forceful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00B3F0"/>
                </a:solidFill>
              </a:rPr>
              <a:t>Nurturing</a:t>
            </a:r>
            <a:r>
              <a:rPr lang="en-US" sz="1800" i="1" dirty="0">
                <a:solidFill>
                  <a:srgbClr val="00B3F0"/>
                </a:solidFill>
              </a:rPr>
              <a:t> </a:t>
            </a:r>
            <a:r>
              <a:rPr lang="en-US" sz="1800" i="1" dirty="0"/>
              <a:t>– protecting, supporting, and encouraging others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Red-</a:t>
            </a:r>
            <a:r>
              <a:rPr lang="en-US" sz="5000" b="1" dirty="0" smtClean="0">
                <a:solidFill>
                  <a:srgbClr val="00B3F0"/>
                </a:solidFill>
              </a:rPr>
              <a:t>Blue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 smtClean="0"/>
              <a:t>Assertive-</a:t>
            </a:r>
            <a:r>
              <a:rPr lang="en-US" sz="3200" i="1" dirty="0"/>
              <a:t>Nurturing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8" y="2753430"/>
            <a:ext cx="5142651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the maximum growth and development of others. They have a strong desire to direct, persuade, or lead others for the benefit of others.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5049628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Red-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6" y="618780"/>
            <a:ext cx="2627478" cy="2278697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1001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00AC6C"/>
                </a:solidFill>
              </a:rPr>
              <a:t>Judicious</a:t>
            </a:r>
            <a:r>
              <a:rPr lang="en-US" sz="1800" i="1" dirty="0" smtClean="0">
                <a:solidFill>
                  <a:srgbClr val="00AC6C"/>
                </a:solidFill>
              </a:rPr>
              <a:t> </a:t>
            </a:r>
            <a:r>
              <a:rPr lang="en-US" sz="1800" i="1" dirty="0"/>
              <a:t>– having, showing, or being done with good judgment or sense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ED145A"/>
                </a:solidFill>
              </a:rPr>
              <a:t>Competing</a:t>
            </a:r>
            <a:r>
              <a:rPr lang="en-US" sz="1800" i="1" dirty="0">
                <a:solidFill>
                  <a:srgbClr val="ED145A"/>
                </a:solidFill>
              </a:rPr>
              <a:t> </a:t>
            </a:r>
            <a:r>
              <a:rPr lang="en-US" sz="1800" i="1" dirty="0"/>
              <a:t>– striving to gain or win by doing something better than others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Red-</a:t>
            </a:r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Judicious-Competing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8" y="2753430"/>
            <a:ext cx="5123837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intelligent assertiveness and fairness in competition. They have a strong desire to develop strategy and assess risks and opportunities.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554462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Blue-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9121" y="618780"/>
            <a:ext cx="2627478" cy="2278697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1001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00AC6C"/>
                </a:solidFill>
              </a:rPr>
              <a:t>Cautious</a:t>
            </a:r>
            <a:r>
              <a:rPr lang="en-US" sz="1800" i="1" dirty="0" smtClean="0">
                <a:solidFill>
                  <a:srgbClr val="00AC6C"/>
                </a:solidFill>
              </a:rPr>
              <a:t> </a:t>
            </a:r>
            <a:r>
              <a:rPr lang="en-US" sz="1800" i="1" dirty="0"/>
              <a:t>– careful to avoid potential problems or dangers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00B3F0"/>
                </a:solidFill>
              </a:rPr>
              <a:t>Supporting</a:t>
            </a:r>
            <a:r>
              <a:rPr lang="en-US" sz="1800" i="1" dirty="0">
                <a:solidFill>
                  <a:srgbClr val="00B3F0"/>
                </a:solidFill>
              </a:rPr>
              <a:t> </a:t>
            </a:r>
            <a:r>
              <a:rPr lang="en-US" sz="1800" i="1" dirty="0"/>
              <a:t>– providing encouragement, comfort, and emotional help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Blue-</a:t>
            </a:r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Cautious-Supporting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8" y="2753430"/>
            <a:ext cx="5217911" cy="2081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People who are motivated by developing self-sufficiency in self and others. They have a strong desire to analyze the needs of others and to help them help themselves.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60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2368205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60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Hub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2"/>
            <a:ext cx="2627480" cy="227870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82979" y="4926450"/>
            <a:ext cx="8555240" cy="2633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i="1" dirty="0" smtClean="0"/>
              <a:t>Flexible</a:t>
            </a:r>
            <a:r>
              <a:rPr lang="en-US" sz="1800" i="1" dirty="0" smtClean="0"/>
              <a:t> </a:t>
            </a:r>
            <a:r>
              <a:rPr lang="en-US" sz="1800" i="1" dirty="0"/>
              <a:t>– able to respond to changing circumstances and conditions</a:t>
            </a:r>
          </a:p>
          <a:p>
            <a:pPr marL="0" indent="0">
              <a:buNone/>
            </a:pPr>
            <a:r>
              <a:rPr lang="en-US" sz="1800" b="1" i="1" dirty="0"/>
              <a:t>Cohering</a:t>
            </a:r>
            <a:r>
              <a:rPr lang="en-US" sz="1800" i="1" dirty="0"/>
              <a:t> – bringing together to form a united whole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H</a:t>
            </a:r>
            <a:r>
              <a:rPr lang="en-US" sz="5000" b="1" dirty="0" smtClean="0">
                <a:solidFill>
                  <a:srgbClr val="ED145A"/>
                </a:solidFill>
              </a:rPr>
              <a:t>u</a:t>
            </a:r>
            <a:r>
              <a:rPr lang="en-US" sz="5000" b="1" dirty="0" smtClean="0">
                <a:solidFill>
                  <a:srgbClr val="00AC6C"/>
                </a:solidFill>
              </a:rPr>
              <a:t>b</a:t>
            </a:r>
            <a:r>
              <a:rPr lang="en-US" sz="5000" b="1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Flexible-Cohering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79" y="2753430"/>
            <a:ext cx="4728725" cy="20819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People who are motivated by flexibility and adapting to others or situations. They have a strong desire to collaborate with others and to remain open to different viewpoints and options.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33005" y="3681902"/>
            <a:ext cx="2354312" cy="24883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33005" y="3269023"/>
            <a:ext cx="2354312" cy="24883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33005" y="4095806"/>
            <a:ext cx="2354312" cy="24883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213926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Eric_Lawrence____C9044775_5F49_459C_9D2F_AEBE0DD81602__Page_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73" y="637888"/>
            <a:ext cx="6271802" cy="4846392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66952" y="3119177"/>
            <a:ext cx="2172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entury Gothic"/>
                <a:cs typeface="Century Gothic"/>
              </a:rPr>
              <a:t>Your MVS</a:t>
            </a:r>
          </a:p>
          <a:p>
            <a:r>
              <a:rPr lang="en-US" sz="3200" dirty="0" smtClean="0">
                <a:latin typeface="Century Gothic"/>
                <a:cs typeface="Century Gothic"/>
              </a:rPr>
              <a:t>Results</a:t>
            </a:r>
            <a:endParaRPr lang="en-US" sz="3200" dirty="0">
              <a:latin typeface="Century Gothic"/>
              <a:cs typeface="Century Gothic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782802" y="4442037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036632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MVS_PointsofComparis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2640" y="4239146"/>
            <a:ext cx="5041222" cy="190064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66952" y="2660226"/>
            <a:ext cx="21727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entury Gothic"/>
                <a:cs typeface="Century Gothic"/>
              </a:rPr>
              <a:t>More About</a:t>
            </a:r>
          </a:p>
          <a:p>
            <a:r>
              <a:rPr lang="en-US" sz="3200" dirty="0" smtClean="0">
                <a:latin typeface="Century Gothic"/>
                <a:cs typeface="Century Gothic"/>
              </a:rPr>
              <a:t>Your MVS</a:t>
            </a:r>
            <a:endParaRPr lang="en-US" sz="3200" dirty="0">
              <a:latin typeface="Century Gothic"/>
              <a:cs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82660" y="5041292"/>
            <a:ext cx="1333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Pages</a:t>
            </a:r>
            <a:r>
              <a:rPr lang="en-US" sz="1400" b="1" dirty="0" smtClean="0"/>
              <a:t> 3-4</a:t>
            </a:r>
            <a:endParaRPr 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20540" y="3241157"/>
            <a:ext cx="821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Page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 descr="MVSPa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9993" y="553289"/>
            <a:ext cx="5297662" cy="3979935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573906" y="3792284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376573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am_MVS_Triangle____NEW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73" y="437813"/>
            <a:ext cx="6285786" cy="485719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66952" y="3175619"/>
            <a:ext cx="22770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latin typeface="Century Gothic"/>
                <a:cs typeface="Century Gothic"/>
              </a:rPr>
              <a:t>Our Team</a:t>
            </a:r>
          </a:p>
          <a:p>
            <a:r>
              <a:rPr lang="en-US" sz="2900" dirty="0" smtClean="0">
                <a:latin typeface="Century Gothic"/>
                <a:cs typeface="Century Gothic"/>
              </a:rPr>
              <a:t>SDI Triangle</a:t>
            </a:r>
            <a:endParaRPr lang="en-US" sz="2900" dirty="0">
              <a:latin typeface="Century Gothic"/>
              <a:cs typeface="Century Gothic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33257" y="4497639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  <p:sp>
        <p:nvSpPr>
          <p:cNvPr id="18" name="Rounded Rectangle 17"/>
          <p:cNvSpPr/>
          <p:nvPr/>
        </p:nvSpPr>
        <p:spPr>
          <a:xfrm>
            <a:off x="4305983" y="4356695"/>
            <a:ext cx="2261892" cy="1273310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>
                <a:solidFill>
                  <a:schemeClr val="bg1"/>
                </a:solidFill>
              </a:rPr>
              <a:t>What </a:t>
            </a:r>
            <a:r>
              <a:rPr lang="en-US" i="1" dirty="0" smtClean="0">
                <a:solidFill>
                  <a:schemeClr val="bg1"/>
                </a:solidFill>
              </a:rPr>
              <a:t>does this suggest about our team</a:t>
            </a:r>
            <a:r>
              <a:rPr lang="en-US" i="1" dirty="0" smtClean="0">
                <a:solidFill>
                  <a:schemeClr val="bg1"/>
                </a:solidFill>
                <a:latin typeface="Trebuchet MS"/>
                <a:cs typeface="Trebuchet MS"/>
              </a:rPr>
              <a:t>?</a:t>
            </a:r>
            <a:endParaRPr lang="en-US" i="1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715359" y="5347353"/>
            <a:ext cx="1778000" cy="909335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>
                <a:solidFill>
                  <a:srgbClr val="FFFFFF"/>
                </a:solidFill>
              </a:rPr>
              <a:t>What do we value</a:t>
            </a:r>
            <a:r>
              <a:rPr lang="en-US" i="1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66952" y="4535717"/>
            <a:ext cx="2056915" cy="638344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rgbClr val="FFFFFF"/>
                </a:solidFill>
              </a:rPr>
              <a:t>What drives us</a:t>
            </a:r>
            <a:r>
              <a:rPr lang="en-US" i="1" dirty="0" smtClean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lang="en-US" i="1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3385076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9644" y="771407"/>
            <a:ext cx="3315171" cy="4854223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b="1" dirty="0" smtClean="0"/>
              <a:t>(MVS Color)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 smtClean="0"/>
              <a:t>A </a:t>
            </a:r>
            <a:r>
              <a:rPr lang="en-US" sz="1800" i="1" dirty="0"/>
              <a:t>meaningful compliment to us would be…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/>
              <a:t>We are most </a:t>
            </a:r>
            <a:r>
              <a:rPr lang="en-US" sz="1800" i="1" dirty="0" smtClean="0"/>
              <a:t>engaged working </a:t>
            </a:r>
            <a:r>
              <a:rPr lang="en-US" sz="1800" i="1" dirty="0"/>
              <a:t>in teams when</a:t>
            </a:r>
            <a:r>
              <a:rPr lang="en-US" sz="1800" i="1" dirty="0" smtClean="0"/>
              <a:t>…</a:t>
            </a:r>
            <a:endParaRPr lang="en-US" sz="1800" i="1" dirty="0"/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/>
              <a:t>If we are not </a:t>
            </a:r>
            <a:r>
              <a:rPr lang="en-US" sz="1800" i="1" dirty="0" smtClean="0"/>
              <a:t>engaged, </a:t>
            </a:r>
            <a:r>
              <a:rPr lang="en-US" sz="1800" i="1" dirty="0"/>
              <a:t>it’s because we (do/don’t)</a:t>
            </a:r>
            <a:r>
              <a:rPr lang="en-US" sz="1800" i="1" dirty="0" smtClean="0"/>
              <a:t>…</a:t>
            </a:r>
            <a:endParaRPr lang="en-US" sz="1800" i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8623" y="1947467"/>
            <a:ext cx="4851021" cy="193487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Living Triangle: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MVS </a:t>
            </a:r>
            <a:r>
              <a:rPr lang="en-US" dirty="0">
                <a:solidFill>
                  <a:schemeClr val="bg1"/>
                </a:solidFill>
              </a:rPr>
              <a:t>Groups</a:t>
            </a: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531663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5846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Blue</a:t>
            </a:r>
            <a:r>
              <a:rPr lang="en-US" sz="5000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 smtClean="0"/>
              <a:t>Altruistic-Nurturing</a:t>
            </a:r>
            <a:endParaRPr lang="en-US" sz="3200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  <p:pic>
        <p:nvPicPr>
          <p:cNvPr id="10" name="Picture 9" descr="MVS_Blue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2"/>
            <a:ext cx="2627480" cy="2278699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blurRad="6350" stA="50000" endA="295" endPos="70000" dist="101600" dir="5400000" sy="-100000" algn="bl" rotWithShape="0"/>
          </a:effectLst>
        </p:spPr>
      </p:pic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1857703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Red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27479" cy="2278699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</a:t>
            </a:r>
            <a:r>
              <a:rPr lang="en-US" sz="5000" b="1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Assertive-Directing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0" name="Content Placeholder 5"/>
          <p:cNvSpPr txBox="1">
            <a:spLocks/>
          </p:cNvSpPr>
          <p:nvPr/>
        </p:nvSpPr>
        <p:spPr>
          <a:xfrm>
            <a:off x="482980" y="2659125"/>
            <a:ext cx="3779768" cy="2081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5116262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27479" cy="227869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Analytic-</a:t>
            </a:r>
            <a:r>
              <a:rPr lang="en-US" sz="3200" i="1" dirty="0" err="1"/>
              <a:t>Autonomizing</a:t>
            </a:r>
            <a:endParaRPr lang="en-US" sz="3200" i="1" dirty="0"/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20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07269843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Red-Blue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1"/>
            <a:ext cx="2618071" cy="227054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Red-</a:t>
            </a:r>
            <a:r>
              <a:rPr lang="en-US" sz="5000" b="1" dirty="0" smtClean="0">
                <a:solidFill>
                  <a:srgbClr val="00B3F0"/>
                </a:solidFill>
              </a:rPr>
              <a:t>Blue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 smtClean="0"/>
              <a:t>Assertive-</a:t>
            </a:r>
            <a:r>
              <a:rPr lang="en-US" sz="3200" i="1" dirty="0"/>
              <a:t>Nurturing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1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37943477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689706"/>
            <a:ext cx="2206634" cy="233221"/>
          </a:xfrm>
          <a:prstGeom prst="rect">
            <a:avLst/>
          </a:prstGeom>
          <a:solidFill>
            <a:srgbClr val="ED145A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Red-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6" y="618780"/>
            <a:ext cx="2627478" cy="2278697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ED145A"/>
                </a:solidFill>
              </a:rPr>
              <a:t>Red-</a:t>
            </a:r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Judicious-Competing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6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14989" y="3648290"/>
            <a:ext cx="2990344" cy="316054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PERFORMANCE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21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92856057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MVS_Blue-Green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9121" y="618780"/>
            <a:ext cx="2627478" cy="2278697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Blue-</a:t>
            </a:r>
            <a:r>
              <a:rPr lang="en-US" sz="5000" b="1" dirty="0" smtClean="0">
                <a:solidFill>
                  <a:srgbClr val="00AC6C"/>
                </a:solidFill>
              </a:rPr>
              <a:t>Green</a:t>
            </a:r>
            <a:r>
              <a:rPr lang="en-US" sz="5000" b="1" dirty="0" smtClean="0">
                <a:solidFill>
                  <a:srgbClr val="ED145A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Cautious-Supporting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4989" y="3235411"/>
            <a:ext cx="2990344" cy="316054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PEOPLE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60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4989" y="4062194"/>
            <a:ext cx="2990344" cy="316054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500" dirty="0" smtClean="0">
                <a:latin typeface="Century Gothic"/>
                <a:cs typeface="Century Gothic"/>
              </a:rPr>
              <a:t>PROCESS</a:t>
            </a:r>
            <a:endParaRPr lang="en-US" sz="1700" spc="500" dirty="0">
              <a:latin typeface="Century Gothic"/>
              <a:cs typeface="Century Gothic"/>
            </a:endParaRPr>
          </a:p>
        </p:txBody>
      </p:sp>
      <p:sp>
        <p:nvSpPr>
          <p:cNvPr id="21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5866742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206844" y="3689706"/>
            <a:ext cx="2206634" cy="233222"/>
          </a:xfrm>
          <a:prstGeom prst="rect">
            <a:avLst/>
          </a:prstGeom>
          <a:solidFill>
            <a:srgbClr val="ED145A">
              <a:alpha val="60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06844" y="3276827"/>
            <a:ext cx="2206634" cy="233222"/>
          </a:xfrm>
          <a:prstGeom prst="rect">
            <a:avLst/>
          </a:prstGeom>
          <a:solidFill>
            <a:srgbClr val="00B3F0">
              <a:alpha val="58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06844" y="4103610"/>
            <a:ext cx="2206634" cy="233221"/>
          </a:xfrm>
          <a:prstGeom prst="rect">
            <a:avLst/>
          </a:prstGeom>
          <a:solidFill>
            <a:srgbClr val="00AC6C">
              <a:alpha val="53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pic>
        <p:nvPicPr>
          <p:cNvPr id="3" name="Picture 2" descr="MVS_HubB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115" y="618782"/>
            <a:ext cx="2627480" cy="227870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  <a:reflection stA="50000" endPos="70000" dist="1016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0" y="4788379"/>
            <a:ext cx="9144000" cy="1139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978" y="1084226"/>
            <a:ext cx="7293747" cy="1613142"/>
          </a:xfrm>
        </p:spPr>
        <p:txBody>
          <a:bodyPr/>
          <a:lstStyle/>
          <a:p>
            <a:pPr algn="l"/>
            <a:r>
              <a:rPr lang="en-US" sz="5000" b="1" dirty="0" smtClean="0">
                <a:solidFill>
                  <a:srgbClr val="00B3F0"/>
                </a:solidFill>
              </a:rPr>
              <a:t>H</a:t>
            </a:r>
            <a:r>
              <a:rPr lang="en-US" sz="5000" b="1" dirty="0" smtClean="0">
                <a:solidFill>
                  <a:srgbClr val="ED145A"/>
                </a:solidFill>
              </a:rPr>
              <a:t>u</a:t>
            </a:r>
            <a:r>
              <a:rPr lang="en-US" sz="5000" b="1" dirty="0" smtClean="0">
                <a:solidFill>
                  <a:srgbClr val="00AC6C"/>
                </a:solidFill>
              </a:rPr>
              <a:t>b</a:t>
            </a:r>
            <a:r>
              <a:rPr lang="en-US" sz="5000" b="1" dirty="0" smtClean="0">
                <a:solidFill>
                  <a:srgbClr val="00B3F0"/>
                </a:solidFill>
              </a:rPr>
              <a:t> </a:t>
            </a:r>
            <a:r>
              <a:rPr lang="en-US" sz="5000" dirty="0" smtClean="0"/>
              <a:t>MVS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/>
              <a:t>Flexible-Cohering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33005" y="3681902"/>
            <a:ext cx="2354312" cy="24883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PERFORMANCE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33005" y="3269023"/>
            <a:ext cx="2354312" cy="24883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PEOPLE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33005" y="4095806"/>
            <a:ext cx="2354312" cy="24883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500" dirty="0" smtClean="0">
                <a:latin typeface="Century Gothic"/>
                <a:cs typeface="Century Gothic"/>
              </a:rPr>
              <a:t>PROCESS</a:t>
            </a:r>
            <a:endParaRPr lang="en-US" sz="1200" spc="500" dirty="0">
              <a:latin typeface="Century Gothic"/>
              <a:cs typeface="Century Gothic"/>
            </a:endParaRPr>
          </a:p>
        </p:txBody>
      </p:sp>
      <p:sp>
        <p:nvSpPr>
          <p:cNvPr id="27" name="Content Placeholder 5"/>
          <p:cNvSpPr>
            <a:spLocks noGrp="1"/>
          </p:cNvSpPr>
          <p:nvPr>
            <p:ph sz="half" idx="2"/>
          </p:nvPr>
        </p:nvSpPr>
        <p:spPr>
          <a:xfrm>
            <a:off x="482980" y="2659125"/>
            <a:ext cx="3779768" cy="2081988"/>
          </a:xfrm>
        </p:spPr>
        <p:txBody>
          <a:bodyPr>
            <a:normAutofit fontScale="70000" lnSpcReduction="20000"/>
          </a:bodyPr>
          <a:lstStyle/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A meaningful compliment to us would be…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We are most engaged working in teams when…</a:t>
            </a:r>
          </a:p>
          <a:p>
            <a:pPr marL="269875" indent="-269875">
              <a:lnSpc>
                <a:spcPct val="120000"/>
              </a:lnSpc>
              <a:spcAft>
                <a:spcPts val="600"/>
              </a:spcAft>
            </a:pPr>
            <a:r>
              <a:rPr lang="en-US" sz="2400" i="1" dirty="0" smtClean="0"/>
              <a:t>If we are not engaged, it’s because we (do/don’t)…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47109681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84795"/>
            <a:ext cx="9144000" cy="2045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943829" y="747770"/>
            <a:ext cx="3314700" cy="455886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b="1" dirty="0" smtClean="0"/>
              <a:t>(MVS Color</a:t>
            </a:r>
            <a:r>
              <a:rPr lang="en-US" b="1" dirty="0"/>
              <a:t>)</a:t>
            </a:r>
            <a:endParaRPr lang="en-US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508000" y="1947863"/>
            <a:ext cx="4343400" cy="19351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MVS Appreciation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531663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49779" y="3772384"/>
            <a:ext cx="2906888" cy="218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smtClean="0"/>
              <a:t>4 MVS Groups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   = </a:t>
            </a:r>
            <a:r>
              <a:rPr lang="en-US" dirty="0"/>
              <a:t>Strongly agree</a:t>
            </a:r>
          </a:p>
          <a:p>
            <a:pPr>
              <a:lnSpc>
                <a:spcPct val="120000"/>
              </a:lnSpc>
            </a:pPr>
            <a:r>
              <a:rPr lang="en-US" dirty="0"/>
              <a:t>Disagree</a:t>
            </a:r>
          </a:p>
          <a:p>
            <a:pPr>
              <a:lnSpc>
                <a:spcPct val="120000"/>
              </a:lnSpc>
            </a:pPr>
            <a:r>
              <a:rPr lang="en-US" dirty="0"/>
              <a:t>Relocate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Comic Sans MS"/>
                <a:cs typeface="Comic Sans MS"/>
              </a:rPr>
              <a:t>Add</a:t>
            </a:r>
            <a:r>
              <a:rPr lang="en-US" dirty="0"/>
              <a:t> Information</a:t>
            </a:r>
          </a:p>
          <a:p>
            <a:pPr>
              <a:lnSpc>
                <a:spcPct val="120000"/>
              </a:lnSpc>
            </a:pPr>
            <a:r>
              <a:rPr lang="en-US" b="1" dirty="0"/>
              <a:t> </a:t>
            </a:r>
            <a:r>
              <a:rPr lang="en-US" dirty="0" smtClean="0"/>
              <a:t>  = </a:t>
            </a:r>
            <a:r>
              <a:rPr lang="en-US" dirty="0"/>
              <a:t>Question</a:t>
            </a:r>
          </a:p>
        </p:txBody>
      </p:sp>
      <p:sp>
        <p:nvSpPr>
          <p:cNvPr id="12" name="Freeform 11"/>
          <p:cNvSpPr/>
          <p:nvPr/>
        </p:nvSpPr>
        <p:spPr>
          <a:xfrm>
            <a:off x="1796816" y="4245592"/>
            <a:ext cx="227519" cy="276442"/>
          </a:xfrm>
          <a:custGeom>
            <a:avLst/>
            <a:gdLst>
              <a:gd name="connsiteX0" fmla="*/ 0 w 227519"/>
              <a:gd name="connsiteY0" fmla="*/ 175889 h 276442"/>
              <a:gd name="connsiteX1" fmla="*/ 65852 w 227519"/>
              <a:gd name="connsiteY1" fmla="*/ 269964 h 276442"/>
              <a:gd name="connsiteX2" fmla="*/ 216370 w 227519"/>
              <a:gd name="connsiteY2" fmla="*/ 15964 h 276442"/>
              <a:gd name="connsiteX3" fmla="*/ 216370 w 227519"/>
              <a:gd name="connsiteY3" fmla="*/ 25371 h 276442"/>
              <a:gd name="connsiteX4" fmla="*/ 216370 w 227519"/>
              <a:gd name="connsiteY4" fmla="*/ 25371 h 27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19" h="276442">
                <a:moveTo>
                  <a:pt x="0" y="175889"/>
                </a:moveTo>
                <a:cubicBezTo>
                  <a:pt x="14895" y="236253"/>
                  <a:pt x="29790" y="296618"/>
                  <a:pt x="65852" y="269964"/>
                </a:cubicBezTo>
                <a:cubicBezTo>
                  <a:pt x="101914" y="243310"/>
                  <a:pt x="191284" y="56729"/>
                  <a:pt x="216370" y="15964"/>
                </a:cubicBezTo>
                <a:cubicBezTo>
                  <a:pt x="241456" y="-24802"/>
                  <a:pt x="216370" y="25371"/>
                  <a:pt x="216370" y="25371"/>
                </a:cubicBezTo>
                <a:lnTo>
                  <a:pt x="216370" y="25371"/>
                </a:lnTo>
              </a:path>
            </a:pathLst>
          </a:cu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787407" y="4788370"/>
            <a:ext cx="1138297" cy="9408"/>
          </a:xfrm>
          <a:custGeom>
            <a:avLst/>
            <a:gdLst>
              <a:gd name="connsiteX0" fmla="*/ 0 w 1138297"/>
              <a:gd name="connsiteY0" fmla="*/ 0 h 9408"/>
              <a:gd name="connsiteX1" fmla="*/ 1138297 w 1138297"/>
              <a:gd name="connsiteY1" fmla="*/ 9408 h 9408"/>
              <a:gd name="connsiteX2" fmla="*/ 1138297 w 1138297"/>
              <a:gd name="connsiteY2" fmla="*/ 9408 h 9408"/>
              <a:gd name="connsiteX3" fmla="*/ 1119482 w 1138297"/>
              <a:gd name="connsiteY3" fmla="*/ 9408 h 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97" h="9408">
                <a:moveTo>
                  <a:pt x="0" y="0"/>
                </a:moveTo>
                <a:lnTo>
                  <a:pt x="1138297" y="9408"/>
                </a:lnTo>
                <a:lnTo>
                  <a:pt x="1138297" y="9408"/>
                </a:lnTo>
                <a:lnTo>
                  <a:pt x="1119482" y="9408"/>
                </a:lnTo>
              </a:path>
            </a:pathLst>
          </a:custGeom>
          <a:ln w="28575" cmpd="sng">
            <a:solidFill>
              <a:srgbClr val="ED14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749778" y="4929481"/>
            <a:ext cx="1213685" cy="357482"/>
          </a:xfrm>
          <a:custGeom>
            <a:avLst/>
            <a:gdLst>
              <a:gd name="connsiteX0" fmla="*/ 1006592 w 1213685"/>
              <a:gd name="connsiteY0" fmla="*/ 28222 h 427224"/>
              <a:gd name="connsiteX1" fmla="*/ 950148 w 1213685"/>
              <a:gd name="connsiteY1" fmla="*/ 18815 h 427224"/>
              <a:gd name="connsiteX2" fmla="*/ 884296 w 1213685"/>
              <a:gd name="connsiteY2" fmla="*/ 0 h 427224"/>
              <a:gd name="connsiteX3" fmla="*/ 432741 w 1213685"/>
              <a:gd name="connsiteY3" fmla="*/ 18815 h 427224"/>
              <a:gd name="connsiteX4" fmla="*/ 395111 w 1213685"/>
              <a:gd name="connsiteY4" fmla="*/ 28222 h 427224"/>
              <a:gd name="connsiteX5" fmla="*/ 348074 w 1213685"/>
              <a:gd name="connsiteY5" fmla="*/ 37630 h 427224"/>
              <a:gd name="connsiteX6" fmla="*/ 291629 w 1213685"/>
              <a:gd name="connsiteY6" fmla="*/ 56445 h 427224"/>
              <a:gd name="connsiteX7" fmla="*/ 216370 w 1213685"/>
              <a:gd name="connsiteY7" fmla="*/ 65852 h 427224"/>
              <a:gd name="connsiteX8" fmla="*/ 150518 w 1213685"/>
              <a:gd name="connsiteY8" fmla="*/ 84667 h 427224"/>
              <a:gd name="connsiteX9" fmla="*/ 94074 w 1213685"/>
              <a:gd name="connsiteY9" fmla="*/ 112889 h 427224"/>
              <a:gd name="connsiteX10" fmla="*/ 47037 w 1213685"/>
              <a:gd name="connsiteY10" fmla="*/ 159926 h 427224"/>
              <a:gd name="connsiteX11" fmla="*/ 0 w 1213685"/>
              <a:gd name="connsiteY11" fmla="*/ 216370 h 427224"/>
              <a:gd name="connsiteX12" fmla="*/ 28222 w 1213685"/>
              <a:gd name="connsiteY12" fmla="*/ 310445 h 427224"/>
              <a:gd name="connsiteX13" fmla="*/ 56444 w 1213685"/>
              <a:gd name="connsiteY13" fmla="*/ 319852 h 427224"/>
              <a:gd name="connsiteX14" fmla="*/ 84666 w 1213685"/>
              <a:gd name="connsiteY14" fmla="*/ 338667 h 427224"/>
              <a:gd name="connsiteX15" fmla="*/ 141111 w 1213685"/>
              <a:gd name="connsiteY15" fmla="*/ 357482 h 427224"/>
              <a:gd name="connsiteX16" fmla="*/ 169333 w 1213685"/>
              <a:gd name="connsiteY16" fmla="*/ 376296 h 427224"/>
              <a:gd name="connsiteX17" fmla="*/ 263407 w 1213685"/>
              <a:gd name="connsiteY17" fmla="*/ 404519 h 427224"/>
              <a:gd name="connsiteX18" fmla="*/ 385703 w 1213685"/>
              <a:gd name="connsiteY18" fmla="*/ 413926 h 427224"/>
              <a:gd name="connsiteX19" fmla="*/ 555037 w 1213685"/>
              <a:gd name="connsiteY19" fmla="*/ 413926 h 427224"/>
              <a:gd name="connsiteX20" fmla="*/ 714963 w 1213685"/>
              <a:gd name="connsiteY20" fmla="*/ 404519 h 427224"/>
              <a:gd name="connsiteX21" fmla="*/ 780815 w 1213685"/>
              <a:gd name="connsiteY21" fmla="*/ 395111 h 427224"/>
              <a:gd name="connsiteX22" fmla="*/ 809037 w 1213685"/>
              <a:gd name="connsiteY22" fmla="*/ 385704 h 427224"/>
              <a:gd name="connsiteX23" fmla="*/ 884296 w 1213685"/>
              <a:gd name="connsiteY23" fmla="*/ 366889 h 427224"/>
              <a:gd name="connsiteX24" fmla="*/ 950148 w 1213685"/>
              <a:gd name="connsiteY24" fmla="*/ 348074 h 427224"/>
              <a:gd name="connsiteX25" fmla="*/ 1006592 w 1213685"/>
              <a:gd name="connsiteY25" fmla="*/ 338667 h 427224"/>
              <a:gd name="connsiteX26" fmla="*/ 1053629 w 1213685"/>
              <a:gd name="connsiteY26" fmla="*/ 319852 h 427224"/>
              <a:gd name="connsiteX27" fmla="*/ 1147703 w 1213685"/>
              <a:gd name="connsiteY27" fmla="*/ 301037 h 427224"/>
              <a:gd name="connsiteX28" fmla="*/ 1175926 w 1213685"/>
              <a:gd name="connsiteY28" fmla="*/ 282222 h 427224"/>
              <a:gd name="connsiteX29" fmla="*/ 1213555 w 1213685"/>
              <a:gd name="connsiteY29" fmla="*/ 225778 h 427224"/>
              <a:gd name="connsiteX30" fmla="*/ 1204148 w 1213685"/>
              <a:gd name="connsiteY30" fmla="*/ 131704 h 427224"/>
              <a:gd name="connsiteX31" fmla="*/ 1185333 w 1213685"/>
              <a:gd name="connsiteY31" fmla="*/ 103482 h 427224"/>
              <a:gd name="connsiteX32" fmla="*/ 1138296 w 1213685"/>
              <a:gd name="connsiteY32" fmla="*/ 56445 h 42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13685" h="427224">
                <a:moveTo>
                  <a:pt x="1006592" y="28222"/>
                </a:moveTo>
                <a:cubicBezTo>
                  <a:pt x="987777" y="25086"/>
                  <a:pt x="968852" y="22556"/>
                  <a:pt x="950148" y="18815"/>
                </a:cubicBezTo>
                <a:cubicBezTo>
                  <a:pt x="920623" y="12910"/>
                  <a:pt x="911190" y="8964"/>
                  <a:pt x="884296" y="0"/>
                </a:cubicBezTo>
                <a:cubicBezTo>
                  <a:pt x="803073" y="2461"/>
                  <a:pt x="551321" y="6333"/>
                  <a:pt x="432741" y="18815"/>
                </a:cubicBezTo>
                <a:cubicBezTo>
                  <a:pt x="419883" y="20169"/>
                  <a:pt x="407732" y="25417"/>
                  <a:pt x="395111" y="28222"/>
                </a:cubicBezTo>
                <a:cubicBezTo>
                  <a:pt x="379502" y="31691"/>
                  <a:pt x="363500" y="33423"/>
                  <a:pt x="348074" y="37630"/>
                </a:cubicBezTo>
                <a:cubicBezTo>
                  <a:pt x="328940" y="42848"/>
                  <a:pt x="311309" y="53985"/>
                  <a:pt x="291629" y="56445"/>
                </a:cubicBezTo>
                <a:lnTo>
                  <a:pt x="216370" y="65852"/>
                </a:lnTo>
                <a:cubicBezTo>
                  <a:pt x="204310" y="68867"/>
                  <a:pt x="164016" y="77918"/>
                  <a:pt x="150518" y="84667"/>
                </a:cubicBezTo>
                <a:cubicBezTo>
                  <a:pt x="77576" y="121138"/>
                  <a:pt x="165007" y="89245"/>
                  <a:pt x="94074" y="112889"/>
                </a:cubicBezTo>
                <a:cubicBezTo>
                  <a:pt x="59580" y="164629"/>
                  <a:pt x="94074" y="120728"/>
                  <a:pt x="47037" y="159926"/>
                </a:cubicBezTo>
                <a:cubicBezTo>
                  <a:pt x="19875" y="182562"/>
                  <a:pt x="18500" y="188620"/>
                  <a:pt x="0" y="216370"/>
                </a:cubicBezTo>
                <a:cubicBezTo>
                  <a:pt x="4117" y="245189"/>
                  <a:pt x="620" y="288363"/>
                  <a:pt x="28222" y="310445"/>
                </a:cubicBezTo>
                <a:cubicBezTo>
                  <a:pt x="35965" y="316640"/>
                  <a:pt x="47037" y="316716"/>
                  <a:pt x="56444" y="319852"/>
                </a:cubicBezTo>
                <a:cubicBezTo>
                  <a:pt x="65851" y="326124"/>
                  <a:pt x="74334" y="334075"/>
                  <a:pt x="84666" y="338667"/>
                </a:cubicBezTo>
                <a:cubicBezTo>
                  <a:pt x="102789" y="346722"/>
                  <a:pt x="124609" y="346481"/>
                  <a:pt x="141111" y="357482"/>
                </a:cubicBezTo>
                <a:cubicBezTo>
                  <a:pt x="150518" y="363753"/>
                  <a:pt x="159001" y="371704"/>
                  <a:pt x="169333" y="376296"/>
                </a:cubicBezTo>
                <a:cubicBezTo>
                  <a:pt x="179347" y="380746"/>
                  <a:pt x="244802" y="402330"/>
                  <a:pt x="263407" y="404519"/>
                </a:cubicBezTo>
                <a:cubicBezTo>
                  <a:pt x="304013" y="409296"/>
                  <a:pt x="344938" y="410790"/>
                  <a:pt x="385703" y="413926"/>
                </a:cubicBezTo>
                <a:cubicBezTo>
                  <a:pt x="458983" y="438351"/>
                  <a:pt x="402442" y="423463"/>
                  <a:pt x="555037" y="413926"/>
                </a:cubicBezTo>
                <a:lnTo>
                  <a:pt x="714963" y="404519"/>
                </a:lnTo>
                <a:cubicBezTo>
                  <a:pt x="736914" y="401383"/>
                  <a:pt x="759072" y="399460"/>
                  <a:pt x="780815" y="395111"/>
                </a:cubicBezTo>
                <a:cubicBezTo>
                  <a:pt x="790539" y="393166"/>
                  <a:pt x="799470" y="388313"/>
                  <a:pt x="809037" y="385704"/>
                </a:cubicBezTo>
                <a:cubicBezTo>
                  <a:pt x="833984" y="378900"/>
                  <a:pt x="859764" y="375066"/>
                  <a:pt x="884296" y="366889"/>
                </a:cubicBezTo>
                <a:cubicBezTo>
                  <a:pt x="911190" y="357925"/>
                  <a:pt x="920623" y="353979"/>
                  <a:pt x="950148" y="348074"/>
                </a:cubicBezTo>
                <a:cubicBezTo>
                  <a:pt x="968852" y="344333"/>
                  <a:pt x="987777" y="341803"/>
                  <a:pt x="1006592" y="338667"/>
                </a:cubicBezTo>
                <a:cubicBezTo>
                  <a:pt x="1022271" y="332395"/>
                  <a:pt x="1037246" y="323948"/>
                  <a:pt x="1053629" y="319852"/>
                </a:cubicBezTo>
                <a:cubicBezTo>
                  <a:pt x="1088308" y="311182"/>
                  <a:pt x="1116777" y="316500"/>
                  <a:pt x="1147703" y="301037"/>
                </a:cubicBezTo>
                <a:cubicBezTo>
                  <a:pt x="1157816" y="295980"/>
                  <a:pt x="1166518" y="288494"/>
                  <a:pt x="1175926" y="282222"/>
                </a:cubicBezTo>
                <a:cubicBezTo>
                  <a:pt x="1188469" y="263407"/>
                  <a:pt x="1215805" y="248278"/>
                  <a:pt x="1213555" y="225778"/>
                </a:cubicBezTo>
                <a:cubicBezTo>
                  <a:pt x="1210419" y="194420"/>
                  <a:pt x="1211234" y="162411"/>
                  <a:pt x="1204148" y="131704"/>
                </a:cubicBezTo>
                <a:cubicBezTo>
                  <a:pt x="1201606" y="120687"/>
                  <a:pt x="1192571" y="112168"/>
                  <a:pt x="1185333" y="103482"/>
                </a:cubicBezTo>
                <a:cubicBezTo>
                  <a:pt x="1185318" y="103464"/>
                  <a:pt x="1143534" y="61683"/>
                  <a:pt x="1138296" y="56445"/>
                </a:cubicBezTo>
              </a:path>
            </a:pathLst>
          </a:custGeom>
          <a:ln w="28575" cmpd="sng">
            <a:solidFill>
              <a:srgbClr val="00AC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000963" y="4854222"/>
            <a:ext cx="442148" cy="197556"/>
          </a:xfrm>
          <a:custGeom>
            <a:avLst/>
            <a:gdLst>
              <a:gd name="connsiteX0" fmla="*/ 272815 w 442148"/>
              <a:gd name="connsiteY0" fmla="*/ 0 h 197556"/>
              <a:gd name="connsiteX1" fmla="*/ 385704 w 442148"/>
              <a:gd name="connsiteY1" fmla="*/ 9408 h 197556"/>
              <a:gd name="connsiteX2" fmla="*/ 442148 w 442148"/>
              <a:gd name="connsiteY2" fmla="*/ 28222 h 197556"/>
              <a:gd name="connsiteX3" fmla="*/ 413926 w 442148"/>
              <a:gd name="connsiteY3" fmla="*/ 84667 h 197556"/>
              <a:gd name="connsiteX4" fmla="*/ 385704 w 442148"/>
              <a:gd name="connsiteY4" fmla="*/ 112889 h 197556"/>
              <a:gd name="connsiteX5" fmla="*/ 366889 w 442148"/>
              <a:gd name="connsiteY5" fmla="*/ 141111 h 197556"/>
              <a:gd name="connsiteX6" fmla="*/ 385704 w 442148"/>
              <a:gd name="connsiteY6" fmla="*/ 84667 h 197556"/>
              <a:gd name="connsiteX7" fmla="*/ 404518 w 442148"/>
              <a:gd name="connsiteY7" fmla="*/ 56445 h 197556"/>
              <a:gd name="connsiteX8" fmla="*/ 376296 w 442148"/>
              <a:gd name="connsiteY8" fmla="*/ 37630 h 197556"/>
              <a:gd name="connsiteX9" fmla="*/ 319852 w 442148"/>
              <a:gd name="connsiteY9" fmla="*/ 56445 h 197556"/>
              <a:gd name="connsiteX10" fmla="*/ 301037 w 442148"/>
              <a:gd name="connsiteY10" fmla="*/ 84667 h 197556"/>
              <a:gd name="connsiteX11" fmla="*/ 244593 w 442148"/>
              <a:gd name="connsiteY11" fmla="*/ 112889 h 197556"/>
              <a:gd name="connsiteX12" fmla="*/ 216370 w 442148"/>
              <a:gd name="connsiteY12" fmla="*/ 131704 h 197556"/>
              <a:gd name="connsiteX13" fmla="*/ 122296 w 442148"/>
              <a:gd name="connsiteY13" fmla="*/ 159926 h 197556"/>
              <a:gd name="connsiteX14" fmla="*/ 65852 w 442148"/>
              <a:gd name="connsiteY14" fmla="*/ 178741 h 197556"/>
              <a:gd name="connsiteX15" fmla="*/ 37630 w 442148"/>
              <a:gd name="connsiteY15" fmla="*/ 188148 h 197556"/>
              <a:gd name="connsiteX16" fmla="*/ 0 w 442148"/>
              <a:gd name="connsiteY16" fmla="*/ 197556 h 19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48" h="197556">
                <a:moveTo>
                  <a:pt x="272815" y="0"/>
                </a:moveTo>
                <a:cubicBezTo>
                  <a:pt x="310445" y="3136"/>
                  <a:pt x="348458" y="3200"/>
                  <a:pt x="385704" y="9408"/>
                </a:cubicBezTo>
                <a:cubicBezTo>
                  <a:pt x="405266" y="12668"/>
                  <a:pt x="442148" y="28222"/>
                  <a:pt x="442148" y="28222"/>
                </a:cubicBezTo>
                <a:cubicBezTo>
                  <a:pt x="432720" y="56509"/>
                  <a:pt x="434190" y="60351"/>
                  <a:pt x="413926" y="84667"/>
                </a:cubicBezTo>
                <a:cubicBezTo>
                  <a:pt x="405409" y="94887"/>
                  <a:pt x="394221" y="102669"/>
                  <a:pt x="385704" y="112889"/>
                </a:cubicBezTo>
                <a:cubicBezTo>
                  <a:pt x="378466" y="121575"/>
                  <a:pt x="363314" y="151837"/>
                  <a:pt x="366889" y="141111"/>
                </a:cubicBezTo>
                <a:cubicBezTo>
                  <a:pt x="366891" y="141106"/>
                  <a:pt x="385701" y="84671"/>
                  <a:pt x="385704" y="84667"/>
                </a:cubicBezTo>
                <a:lnTo>
                  <a:pt x="404518" y="56445"/>
                </a:lnTo>
                <a:cubicBezTo>
                  <a:pt x="395111" y="50173"/>
                  <a:pt x="387602" y="37630"/>
                  <a:pt x="376296" y="37630"/>
                </a:cubicBezTo>
                <a:cubicBezTo>
                  <a:pt x="356464" y="37630"/>
                  <a:pt x="319852" y="56445"/>
                  <a:pt x="319852" y="56445"/>
                </a:cubicBezTo>
                <a:cubicBezTo>
                  <a:pt x="313580" y="65852"/>
                  <a:pt x="309032" y="76672"/>
                  <a:pt x="301037" y="84667"/>
                </a:cubicBezTo>
                <a:cubicBezTo>
                  <a:pt x="282800" y="102904"/>
                  <a:pt x="267548" y="105238"/>
                  <a:pt x="244593" y="112889"/>
                </a:cubicBezTo>
                <a:cubicBezTo>
                  <a:pt x="235185" y="119161"/>
                  <a:pt x="226702" y="127112"/>
                  <a:pt x="216370" y="131704"/>
                </a:cubicBezTo>
                <a:cubicBezTo>
                  <a:pt x="170308" y="152176"/>
                  <a:pt x="164401" y="147295"/>
                  <a:pt x="122296" y="159926"/>
                </a:cubicBezTo>
                <a:cubicBezTo>
                  <a:pt x="103300" y="165625"/>
                  <a:pt x="84667" y="172469"/>
                  <a:pt x="65852" y="178741"/>
                </a:cubicBezTo>
                <a:cubicBezTo>
                  <a:pt x="56445" y="181877"/>
                  <a:pt x="47250" y="185743"/>
                  <a:pt x="37630" y="188148"/>
                </a:cubicBezTo>
                <a:lnTo>
                  <a:pt x="0" y="197556"/>
                </a:lnTo>
              </a:path>
            </a:pathLst>
          </a:custGeom>
          <a:ln w="28575" cmpd="sng">
            <a:solidFill>
              <a:srgbClr val="00AC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7926678" y="725858"/>
            <a:ext cx="495904" cy="495904"/>
            <a:chOff x="5878291" y="5938763"/>
            <a:chExt cx="495904" cy="495904"/>
          </a:xfrm>
        </p:grpSpPr>
        <p:sp>
          <p:nvSpPr>
            <p:cNvPr id="22" name="Oval 21"/>
            <p:cNvSpPr/>
            <p:nvPr/>
          </p:nvSpPr>
          <p:spPr>
            <a:xfrm>
              <a:off x="5878291" y="5938763"/>
              <a:ext cx="495904" cy="495904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010" y="5960676"/>
              <a:ext cx="464726" cy="464726"/>
            </a:xfrm>
            <a:prstGeom prst="rect">
              <a:avLst/>
            </a:prstGeom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330862"/>
              </p:ext>
            </p:extLst>
          </p:nvPr>
        </p:nvGraphicFramePr>
        <p:xfrm>
          <a:off x="5236164" y="1382889"/>
          <a:ext cx="3418651" cy="3643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21"/>
                <a:gridCol w="1034815"/>
                <a:gridCol w="1053629"/>
                <a:gridCol w="997186"/>
              </a:tblGrid>
              <a:tr h="4985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 smtClean="0">
                          <a:solidFill>
                            <a:schemeClr val="tx2"/>
                          </a:solidFill>
                        </a:rPr>
                        <a:t>Appreciate or Admire</a:t>
                      </a:r>
                      <a:endParaRPr lang="en-US" sz="1200" b="0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 smtClean="0">
                          <a:solidFill>
                            <a:schemeClr val="tx2"/>
                          </a:solidFill>
                        </a:rPr>
                        <a:t>Don’t Appreciate</a:t>
                      </a:r>
                      <a:endParaRPr lang="en-US" sz="1200" b="0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 smtClean="0">
                          <a:solidFill>
                            <a:schemeClr val="tx2"/>
                          </a:solidFill>
                        </a:rPr>
                        <a:t>How to Influence</a:t>
                      </a:r>
                      <a:endParaRPr lang="en-US" sz="1200" b="0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6254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00B3F0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6254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ED145A"/>
                          </a:solidFill>
                        </a:rPr>
                        <a:t>R</a:t>
                      </a:r>
                      <a:endParaRPr lang="en-US" b="1" i="1" dirty="0">
                        <a:solidFill>
                          <a:srgbClr val="ED145A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6254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00AC6C"/>
                          </a:solidFill>
                        </a:rPr>
                        <a:t>G</a:t>
                      </a:r>
                      <a:endParaRPr lang="en-US" b="1" i="1" dirty="0">
                        <a:solidFill>
                          <a:srgbClr val="00AC6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6254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1840181" y="5634272"/>
            <a:ext cx="107241" cy="258260"/>
            <a:chOff x="1796816" y="5621881"/>
            <a:chExt cx="130298" cy="313785"/>
          </a:xfrm>
        </p:grpSpPr>
        <p:sp>
          <p:nvSpPr>
            <p:cNvPr id="16" name="Freeform 15"/>
            <p:cNvSpPr/>
            <p:nvPr/>
          </p:nvSpPr>
          <p:spPr>
            <a:xfrm>
              <a:off x="1796816" y="5621881"/>
              <a:ext cx="130298" cy="229526"/>
            </a:xfrm>
            <a:custGeom>
              <a:avLst/>
              <a:gdLst>
                <a:gd name="connsiteX0" fmla="*/ 6395 w 130298"/>
                <a:gd name="connsiteY0" fmla="*/ 99429 h 229526"/>
                <a:gd name="connsiteX1" fmla="*/ 200 w 130298"/>
                <a:gd name="connsiteY1" fmla="*/ 68453 h 229526"/>
                <a:gd name="connsiteX2" fmla="*/ 12591 w 130298"/>
                <a:gd name="connsiteY2" fmla="*/ 49868 h 229526"/>
                <a:gd name="connsiteX3" fmla="*/ 37371 w 130298"/>
                <a:gd name="connsiteY3" fmla="*/ 18892 h 229526"/>
                <a:gd name="connsiteX4" fmla="*/ 49761 w 130298"/>
                <a:gd name="connsiteY4" fmla="*/ 307 h 229526"/>
                <a:gd name="connsiteX5" fmla="*/ 99322 w 130298"/>
                <a:gd name="connsiteY5" fmla="*/ 12697 h 229526"/>
                <a:gd name="connsiteX6" fmla="*/ 130298 w 130298"/>
                <a:gd name="connsiteY6" fmla="*/ 68453 h 229526"/>
                <a:gd name="connsiteX7" fmla="*/ 111712 w 130298"/>
                <a:gd name="connsiteY7" fmla="*/ 99429 h 229526"/>
                <a:gd name="connsiteX8" fmla="*/ 105517 w 130298"/>
                <a:gd name="connsiteY8" fmla="*/ 118014 h 229526"/>
                <a:gd name="connsiteX9" fmla="*/ 80737 w 130298"/>
                <a:gd name="connsiteY9" fmla="*/ 148990 h 229526"/>
                <a:gd name="connsiteX10" fmla="*/ 68347 w 130298"/>
                <a:gd name="connsiteY10" fmla="*/ 186160 h 229526"/>
                <a:gd name="connsiteX11" fmla="*/ 62152 w 130298"/>
                <a:gd name="connsiteY11" fmla="*/ 204746 h 229526"/>
                <a:gd name="connsiteX12" fmla="*/ 62152 w 130298"/>
                <a:gd name="connsiteY12" fmla="*/ 229526 h 2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298" h="229526">
                  <a:moveTo>
                    <a:pt x="6395" y="99429"/>
                  </a:moveTo>
                  <a:cubicBezTo>
                    <a:pt x="4330" y="89104"/>
                    <a:pt x="-1106" y="78901"/>
                    <a:pt x="200" y="68453"/>
                  </a:cubicBezTo>
                  <a:cubicBezTo>
                    <a:pt x="1124" y="61065"/>
                    <a:pt x="9261" y="56528"/>
                    <a:pt x="12591" y="49868"/>
                  </a:cubicBezTo>
                  <a:cubicBezTo>
                    <a:pt x="27554" y="19943"/>
                    <a:pt x="6040" y="39779"/>
                    <a:pt x="37371" y="18892"/>
                  </a:cubicBezTo>
                  <a:cubicBezTo>
                    <a:pt x="41501" y="12697"/>
                    <a:pt x="42602" y="2352"/>
                    <a:pt x="49761" y="307"/>
                  </a:cubicBezTo>
                  <a:cubicBezTo>
                    <a:pt x="57812" y="-1993"/>
                    <a:pt x="88935" y="9235"/>
                    <a:pt x="99322" y="12697"/>
                  </a:cubicBezTo>
                  <a:cubicBezTo>
                    <a:pt x="127725" y="55301"/>
                    <a:pt x="119394" y="35741"/>
                    <a:pt x="130298" y="68453"/>
                  </a:cubicBezTo>
                  <a:cubicBezTo>
                    <a:pt x="112749" y="121099"/>
                    <a:pt x="137224" y="56910"/>
                    <a:pt x="111712" y="99429"/>
                  </a:cubicBezTo>
                  <a:cubicBezTo>
                    <a:pt x="108352" y="105028"/>
                    <a:pt x="108437" y="112173"/>
                    <a:pt x="105517" y="118014"/>
                  </a:cubicBezTo>
                  <a:cubicBezTo>
                    <a:pt x="97703" y="133643"/>
                    <a:pt x="92260" y="137466"/>
                    <a:pt x="80737" y="148990"/>
                  </a:cubicBezTo>
                  <a:lnTo>
                    <a:pt x="68347" y="186160"/>
                  </a:lnTo>
                  <a:cubicBezTo>
                    <a:pt x="66282" y="192355"/>
                    <a:pt x="62152" y="198216"/>
                    <a:pt x="62152" y="204746"/>
                  </a:cubicBezTo>
                  <a:lnTo>
                    <a:pt x="62152" y="229526"/>
                  </a:ln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827791" y="5880141"/>
              <a:ext cx="55525" cy="5552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Plus 28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5960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9" grpId="0" animBg="1"/>
      <p:bldP spid="20" grpId="0" animBg="1"/>
      <p:bldP spid="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107259"/>
            <a:ext cx="9144000" cy="4018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Team_MVS_Triangle____NEW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73" y="437813"/>
            <a:ext cx="6285786" cy="485719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8" name="Group 17"/>
          <p:cNvGrpSpPr/>
          <p:nvPr/>
        </p:nvGrpSpPr>
        <p:grpSpPr>
          <a:xfrm>
            <a:off x="666516" y="4497639"/>
            <a:ext cx="528490" cy="528490"/>
            <a:chOff x="206295" y="187537"/>
            <a:chExt cx="528490" cy="528490"/>
          </a:xfrm>
        </p:grpSpPr>
        <p:sp>
          <p:nvSpPr>
            <p:cNvPr id="19" name="Oval 18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6776242" y="1591735"/>
            <a:ext cx="22770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latin typeface="Century Gothic"/>
                <a:cs typeface="Century Gothic"/>
              </a:rPr>
              <a:t>Our Team</a:t>
            </a:r>
          </a:p>
          <a:p>
            <a:r>
              <a:rPr lang="en-US" sz="2900" dirty="0" smtClean="0">
                <a:latin typeface="Century Gothic"/>
                <a:cs typeface="Century Gothic"/>
              </a:rPr>
              <a:t>SDI Triangle</a:t>
            </a:r>
            <a:endParaRPr lang="en-US" sz="2900" dirty="0">
              <a:latin typeface="Century Gothic"/>
              <a:cs typeface="Century Gothic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51866" y="3688824"/>
            <a:ext cx="1928183" cy="1142858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 smtClean="0">
                <a:solidFill>
                  <a:srgbClr val="FFFFFF"/>
                </a:solidFill>
                <a:cs typeface="Trebuchet MS"/>
              </a:rPr>
              <a:t>What could trigger conflict in our team</a:t>
            </a:r>
            <a:r>
              <a:rPr lang="en-US" i="1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lang="en-US" i="1" dirty="0">
              <a:solidFill>
                <a:srgbClr val="FFFFFF"/>
              </a:solidFill>
              <a:cs typeface="Trebuchet M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82665" y="5067288"/>
            <a:ext cx="3114936" cy="1195385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 smtClean="0">
                <a:solidFill>
                  <a:srgbClr val="FFFFFF"/>
                </a:solidFill>
              </a:rPr>
              <a:t>What are our potential blind spots</a:t>
            </a:r>
            <a:r>
              <a:rPr lang="en-US" i="1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r>
              <a:rPr lang="en-US" i="1" dirty="0" smtClean="0">
                <a:solidFill>
                  <a:srgbClr val="FFFFFF"/>
                </a:solidFill>
              </a:rPr>
              <a:t> What could that cost us</a:t>
            </a:r>
            <a:r>
              <a:rPr lang="en-US" i="1" dirty="0" smtClean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lang="en-US" i="1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476997" y="4344918"/>
            <a:ext cx="2340429" cy="1635352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>
                <a:solidFill>
                  <a:srgbClr val="FFFFFF"/>
                </a:solidFill>
              </a:rPr>
              <a:t>How much are we concerned about people, performance, and process</a:t>
            </a:r>
            <a:r>
              <a:rPr lang="en-US" i="1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</a:p>
        </p:txBody>
      </p:sp>
      <p:sp>
        <p:nvSpPr>
          <p:cNvPr id="21" name="Plus 20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567876" y="2925700"/>
            <a:ext cx="1992865" cy="1138340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>
                <a:solidFill>
                  <a:schemeClr val="bg1"/>
                </a:solidFill>
              </a:rPr>
              <a:t>What </a:t>
            </a:r>
            <a:r>
              <a:rPr lang="en-US" i="1" dirty="0" smtClean="0">
                <a:solidFill>
                  <a:schemeClr val="bg1"/>
                </a:solidFill>
              </a:rPr>
              <a:t>does </a:t>
            </a:r>
            <a:br>
              <a:rPr lang="en-US" i="1" dirty="0" smtClean="0">
                <a:solidFill>
                  <a:schemeClr val="bg1"/>
                </a:solidFill>
              </a:rPr>
            </a:br>
            <a:r>
              <a:rPr lang="en-US" i="1" dirty="0" smtClean="0">
                <a:solidFill>
                  <a:schemeClr val="bg1"/>
                </a:solidFill>
              </a:rPr>
              <a:t>this say about </a:t>
            </a:r>
            <a:br>
              <a:rPr lang="en-US" i="1" dirty="0" smtClean="0">
                <a:solidFill>
                  <a:schemeClr val="bg1"/>
                </a:solidFill>
              </a:rPr>
            </a:br>
            <a:r>
              <a:rPr lang="en-US" i="1" dirty="0" smtClean="0">
                <a:solidFill>
                  <a:schemeClr val="bg1"/>
                </a:solidFill>
              </a:rPr>
              <a:t>our team</a:t>
            </a:r>
            <a:r>
              <a:rPr lang="en-US" i="1" dirty="0" smtClean="0">
                <a:solidFill>
                  <a:schemeClr val="bg1"/>
                </a:solidFill>
                <a:latin typeface="Trebuchet MS"/>
                <a:cs typeface="Trebuchet MS"/>
              </a:rPr>
              <a:t>?</a:t>
            </a:r>
            <a:endParaRPr lang="en-US" i="1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4619995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33863"/>
            <a:ext cx="9144000" cy="288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8214" y="1687282"/>
            <a:ext cx="403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  <a:cs typeface="Century Gothic"/>
              </a:rPr>
              <a:t>Appreciating Others’ MVS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8018" y="3804735"/>
            <a:ext cx="4201990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§"/>
            </a:pPr>
            <a:r>
              <a:rPr lang="en-US" sz="2400" dirty="0">
                <a:cs typeface="Century Gothic"/>
              </a:rPr>
              <a:t>Focus on Motives</a:t>
            </a:r>
          </a:p>
          <a:p>
            <a:pPr marL="342900" indent="-342900">
              <a:lnSpc>
                <a:spcPct val="120000"/>
              </a:lnSpc>
              <a:buFont typeface="Wingdings" charset="2"/>
              <a:buChar char="§"/>
            </a:pPr>
            <a:r>
              <a:rPr lang="en-US" sz="2400" dirty="0">
                <a:cs typeface="Century Gothic"/>
              </a:rPr>
              <a:t>Adjust your Filters</a:t>
            </a:r>
          </a:p>
          <a:p>
            <a:pPr marL="342900" indent="-342900">
              <a:lnSpc>
                <a:spcPct val="120000"/>
              </a:lnSpc>
              <a:buFont typeface="Wingdings" charset="2"/>
              <a:buChar char="§"/>
            </a:pPr>
            <a:r>
              <a:rPr lang="en-US" sz="2400" dirty="0">
                <a:cs typeface="Century Gothic"/>
              </a:rPr>
              <a:t>Use the SDI Quick Guide</a:t>
            </a:r>
          </a:p>
        </p:txBody>
      </p:sp>
      <p:pic>
        <p:nvPicPr>
          <p:cNvPr id="2" name="Picture 1" descr="QuickGuide_MVS_Thum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8" y="3831948"/>
            <a:ext cx="4444775" cy="188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2772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49287"/>
            <a:ext cx="9144000" cy="37701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1171" y="553348"/>
            <a:ext cx="43551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  <a:cs typeface="Century Gothic"/>
              </a:rPr>
              <a:t>Effective </a:t>
            </a:r>
            <a:endParaRPr lang="en-US" sz="4000" dirty="0" smtClean="0">
              <a:solidFill>
                <a:schemeClr val="bg1"/>
              </a:solidFill>
              <a:cs typeface="Century Gothic"/>
            </a:endParaRPr>
          </a:p>
          <a:p>
            <a:pPr algn="r"/>
            <a:r>
              <a:rPr lang="en-US" sz="4000" dirty="0" smtClean="0">
                <a:solidFill>
                  <a:schemeClr val="bg1"/>
                </a:solidFill>
                <a:cs typeface="Century Gothic"/>
              </a:rPr>
              <a:t>Communication</a:t>
            </a:r>
            <a:endParaRPr lang="en-US" sz="4000" dirty="0">
              <a:solidFill>
                <a:schemeClr val="bg1"/>
              </a:solidFill>
              <a:cs typeface="Century Gothic"/>
            </a:endParaRPr>
          </a:p>
        </p:txBody>
      </p:sp>
      <p:pic>
        <p:nvPicPr>
          <p:cNvPr id="2" name="Picture 1" descr="QuickGuide_MVS_Thum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697" y="1387933"/>
            <a:ext cx="4941823" cy="2095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3481" y="2988309"/>
            <a:ext cx="397004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cs typeface="Century Gothic"/>
              </a:rPr>
              <a:t>Refer to your MVS page</a:t>
            </a: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r>
              <a:rPr lang="en-US" dirty="0" smtClean="0">
                <a:cs typeface="Century Gothic"/>
              </a:rPr>
              <a:t>Do the “</a:t>
            </a:r>
            <a:r>
              <a:rPr lang="en-US" dirty="0">
                <a:cs typeface="Century Gothic"/>
              </a:rPr>
              <a:t>Effective </a:t>
            </a:r>
            <a:r>
              <a:rPr lang="en-US" dirty="0" smtClean="0">
                <a:cs typeface="Century Gothic"/>
              </a:rPr>
              <a:t>Style &amp; Focus</a:t>
            </a:r>
            <a:r>
              <a:rPr lang="en-US" dirty="0">
                <a:cs typeface="Century Gothic"/>
              </a:rPr>
              <a:t>” </a:t>
            </a:r>
            <a:r>
              <a:rPr lang="en-US" dirty="0" smtClean="0">
                <a:cs typeface="Century Gothic"/>
              </a:rPr>
              <a:t>points offer good </a:t>
            </a:r>
            <a:r>
              <a:rPr lang="en-US" dirty="0">
                <a:cs typeface="Century Gothic"/>
              </a:rPr>
              <a:t>advice to others about how to work with you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cs typeface="Century Gothic"/>
              </a:rPr>
              <a:t>Read the “Things to </a:t>
            </a:r>
            <a:r>
              <a:rPr lang="en-US" dirty="0" smtClean="0">
                <a:cs typeface="Century Gothic"/>
              </a:rPr>
              <a:t>Avoid</a:t>
            </a:r>
            <a:r>
              <a:rPr lang="en-US" dirty="0">
                <a:cs typeface="Century Gothic"/>
              </a:rPr>
              <a:t>” points. How do you react when others approach you in these ways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4704" y="2985035"/>
            <a:ext cx="40060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>
                <a:cs typeface="Century Gothic"/>
              </a:rPr>
              <a:t>Refer to </a:t>
            </a:r>
            <a:r>
              <a:rPr lang="en-US" sz="2400" dirty="0">
                <a:cs typeface="Century Gothic"/>
              </a:rPr>
              <a:t>the page </a:t>
            </a:r>
            <a:r>
              <a:rPr lang="en-US" sz="2400" dirty="0" smtClean="0">
                <a:cs typeface="Century Gothic"/>
              </a:rPr>
              <a:t/>
            </a:r>
            <a:br>
              <a:rPr lang="en-US" sz="2400" dirty="0" smtClean="0">
                <a:cs typeface="Century Gothic"/>
              </a:rPr>
            </a:br>
            <a:r>
              <a:rPr lang="en-US" sz="2400" dirty="0" smtClean="0">
                <a:cs typeface="Century Gothic"/>
              </a:rPr>
              <a:t>for the </a:t>
            </a:r>
            <a:r>
              <a:rPr lang="en-US" sz="2400" dirty="0">
                <a:cs typeface="Century Gothic"/>
              </a:rPr>
              <a:t>MVS of a </a:t>
            </a:r>
            <a:r>
              <a:rPr lang="en-US" sz="2400" dirty="0" smtClean="0">
                <a:cs typeface="Century Gothic"/>
              </a:rPr>
              <a:t/>
            </a:r>
            <a:br>
              <a:rPr lang="en-US" sz="2400" dirty="0" smtClean="0">
                <a:cs typeface="Century Gothic"/>
              </a:rPr>
            </a:br>
            <a:r>
              <a:rPr lang="en-US" sz="2400" dirty="0" smtClean="0">
                <a:cs typeface="Century Gothic"/>
              </a:rPr>
              <a:t>key relationship.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 smtClean="0">
                <a:cs typeface="Century Gothic"/>
              </a:rPr>
              <a:t>Read the “</a:t>
            </a:r>
            <a:r>
              <a:rPr lang="en-US" dirty="0">
                <a:cs typeface="Century Gothic"/>
              </a:rPr>
              <a:t>Effective </a:t>
            </a:r>
            <a:r>
              <a:rPr lang="en-US" dirty="0" smtClean="0">
                <a:cs typeface="Century Gothic"/>
              </a:rPr>
              <a:t>Style &amp; Focus</a:t>
            </a:r>
            <a:r>
              <a:rPr lang="en-US" dirty="0">
                <a:cs typeface="Century Gothic"/>
              </a:rPr>
              <a:t>” </a:t>
            </a:r>
            <a:r>
              <a:rPr lang="en-US" dirty="0" smtClean="0">
                <a:cs typeface="Century Gothic"/>
              </a:rPr>
              <a:t>points and “</a:t>
            </a:r>
            <a:r>
              <a:rPr lang="en-US" dirty="0">
                <a:cs typeface="Century Gothic"/>
              </a:rPr>
              <a:t>Things to </a:t>
            </a:r>
            <a:r>
              <a:rPr lang="en-US" dirty="0" smtClean="0">
                <a:cs typeface="Century Gothic"/>
              </a:rPr>
              <a:t>Avoid</a:t>
            </a:r>
            <a:r>
              <a:rPr lang="en-US" dirty="0">
                <a:cs typeface="Century Gothic"/>
              </a:rPr>
              <a:t>” points. </a:t>
            </a:r>
            <a:endParaRPr lang="en-US" dirty="0" smtClean="0">
              <a:cs typeface="Century Gothic"/>
            </a:endParaRP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cs typeface="Century Gothic"/>
              </a:rPr>
              <a:t>What could you do (or not do) to work more effectively with this person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</p:txBody>
      </p:sp>
      <p:sp>
        <p:nvSpPr>
          <p:cNvPr id="14" name="Plus 13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5982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7504864" y="5662294"/>
            <a:ext cx="527552" cy="2785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592749" y="5677753"/>
            <a:ext cx="464651" cy="2785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1486371"/>
            <a:ext cx="9144000" cy="41615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52133" y="0"/>
            <a:ext cx="8320153" cy="14863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Understanding </a:t>
            </a:r>
            <a:r>
              <a:rPr lang="en-US" dirty="0" smtClean="0">
                <a:solidFill>
                  <a:schemeClr val="bg1"/>
                </a:solidFill>
              </a:rPr>
              <a:t>Perceptions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RedOnion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949" y="1954800"/>
            <a:ext cx="4005016" cy="3754703"/>
          </a:xfrm>
          <a:prstGeom prst="rect">
            <a:avLst/>
          </a:prstGeom>
        </p:spPr>
      </p:pic>
      <p:pic>
        <p:nvPicPr>
          <p:cNvPr id="5" name="Picture 4" descr="RedOnio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949" y="1954800"/>
            <a:ext cx="4005016" cy="3754703"/>
          </a:xfrm>
          <a:prstGeom prst="rect">
            <a:avLst/>
          </a:prstGeom>
        </p:spPr>
      </p:pic>
      <p:pic>
        <p:nvPicPr>
          <p:cNvPr id="6" name="Picture 5" descr="BlueOnion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33" y="1954799"/>
            <a:ext cx="4005018" cy="3754704"/>
          </a:xfrm>
          <a:prstGeom prst="rect">
            <a:avLst/>
          </a:prstGeom>
        </p:spPr>
      </p:pic>
      <p:pic>
        <p:nvPicPr>
          <p:cNvPr id="7" name="Picture 6" descr="BlueOnion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33" y="1954800"/>
            <a:ext cx="4005017" cy="3754703"/>
          </a:xfrm>
          <a:prstGeom prst="rect">
            <a:avLst/>
          </a:prstGeom>
        </p:spPr>
      </p:pic>
      <p:pic>
        <p:nvPicPr>
          <p:cNvPr id="8" name="Picture 7" descr="RedOnion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49" y="1954800"/>
            <a:ext cx="4005016" cy="3754703"/>
          </a:xfrm>
          <a:prstGeom prst="rect">
            <a:avLst/>
          </a:prstGeom>
        </p:spPr>
      </p:pic>
      <p:pic>
        <p:nvPicPr>
          <p:cNvPr id="9" name="Picture 8" descr="BlueOnion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133" y="1954800"/>
            <a:ext cx="4005017" cy="3754703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5647927"/>
            <a:ext cx="4325435" cy="34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/>
            <a:r>
              <a:rPr lang="en-US" sz="1600" b="1" dirty="0" smtClean="0">
                <a:cs typeface="Helvetica Neue Light"/>
              </a:rPr>
              <a:t>…why </a:t>
            </a:r>
            <a:r>
              <a:rPr lang="en-US" sz="1600" b="1" dirty="0">
                <a:cs typeface="Helvetica Neue Light"/>
              </a:rPr>
              <a:t>you are trying to </a:t>
            </a:r>
            <a:r>
              <a:rPr lang="en-US" sz="1600" b="1" dirty="0" smtClean="0">
                <a:cs typeface="Helvetica Neue Light"/>
              </a:rPr>
              <a:t>do it.</a:t>
            </a:r>
            <a:endParaRPr lang="en-US" sz="1600" b="1" dirty="0">
              <a:cs typeface="Helvetica Neue Light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1605480"/>
            <a:ext cx="45325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dirty="0" smtClean="0">
                <a:cs typeface="Helvetica Neue Light"/>
              </a:rPr>
              <a:t>You see yourself based </a:t>
            </a:r>
            <a:r>
              <a:rPr lang="en-US" sz="1600" b="1" dirty="0">
                <a:cs typeface="Helvetica Neue Light"/>
              </a:rPr>
              <a:t>on…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543110" y="5649545"/>
            <a:ext cx="43562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600" b="1" dirty="0" smtClean="0">
                <a:cs typeface="Helvetica Neue Light"/>
              </a:rPr>
              <a:t>…how they react to what you do.</a:t>
            </a:r>
            <a:endParaRPr lang="en-US" sz="1600" b="1" dirty="0">
              <a:cs typeface="Helvetica Neue Light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543111" y="1605480"/>
            <a:ext cx="46008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dirty="0" smtClean="0">
                <a:cs typeface="Helvetica Neue Light"/>
              </a:rPr>
              <a:t>They see you </a:t>
            </a:r>
            <a:r>
              <a:rPr lang="en-US" sz="1600" b="1" dirty="0">
                <a:cs typeface="Helvetica Neue Light"/>
              </a:rPr>
              <a:t>based on…</a:t>
            </a:r>
          </a:p>
        </p:txBody>
      </p:sp>
      <p:sp>
        <p:nvSpPr>
          <p:cNvPr id="14" name="Explosion 1 13"/>
          <p:cNvSpPr/>
          <p:nvPr/>
        </p:nvSpPr>
        <p:spPr>
          <a:xfrm>
            <a:off x="4325435" y="3411101"/>
            <a:ext cx="414147" cy="731704"/>
          </a:xfrm>
          <a:prstGeom prst="irregularSeal1">
            <a:avLst/>
          </a:prstGeom>
          <a:gradFill flip="none" rotWithShape="1">
            <a:gsLst>
              <a:gs pos="0">
                <a:srgbClr val="FFFF00">
                  <a:alpha val="54000"/>
                </a:srgbClr>
              </a:gs>
              <a:gs pos="96000">
                <a:srgbClr val="FF6600">
                  <a:alpha val="52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Light"/>
            </a:endParaRPr>
          </a:p>
        </p:txBody>
      </p:sp>
      <p:sp>
        <p:nvSpPr>
          <p:cNvPr id="16" name="TextBox 15"/>
          <p:cNvSpPr txBox="1"/>
          <p:nvPr/>
        </p:nvSpPr>
        <p:spPr>
          <a:xfrm rot="5400000">
            <a:off x="1200966" y="2408681"/>
            <a:ext cx="2310222" cy="231022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00305D"/>
                </a:solidFill>
                <a:cs typeface="Arial Narrow"/>
              </a:rPr>
              <a:t>BEHAVIORS                  </a:t>
            </a:r>
            <a:endParaRPr lang="en-US" b="1" dirty="0">
              <a:solidFill>
                <a:srgbClr val="00305D"/>
              </a:solidFill>
              <a:cs typeface="Arial Narrow"/>
            </a:endParaRPr>
          </a:p>
        </p:txBody>
      </p:sp>
      <p:sp>
        <p:nvSpPr>
          <p:cNvPr id="18" name="TextBox 17"/>
          <p:cNvSpPr txBox="1"/>
          <p:nvPr/>
        </p:nvSpPr>
        <p:spPr>
          <a:xfrm rot="5400000">
            <a:off x="5722194" y="2674506"/>
            <a:ext cx="2310222" cy="2310222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cs typeface="Arial Narrow"/>
              </a:rPr>
              <a:t>BEHAVIORS</a:t>
            </a:r>
            <a:endParaRPr lang="en-US" i="1" dirty="0" smtClean="0">
              <a:solidFill>
                <a:srgbClr val="800000"/>
              </a:solidFill>
              <a:cs typeface="Arial Narrow"/>
            </a:endParaRP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cs typeface="Arial Narrow"/>
              </a:rPr>
              <a:t> 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cs typeface="Arial Narrow"/>
            </a:endParaRPr>
          </a:p>
        </p:txBody>
      </p:sp>
      <p:sp>
        <p:nvSpPr>
          <p:cNvPr id="17" name="TextBox 16"/>
          <p:cNvSpPr txBox="1"/>
          <p:nvPr/>
        </p:nvSpPr>
        <p:spPr>
          <a:xfrm rot="5400000">
            <a:off x="6251347" y="2978705"/>
            <a:ext cx="1485843" cy="1485843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cs typeface="Arial Narrow"/>
              </a:rPr>
              <a:t>INTENTIONS            </a:t>
            </a:r>
            <a:endParaRPr lang="en-US" b="1" dirty="0">
              <a:solidFill>
                <a:srgbClr val="800000"/>
              </a:solidFill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  <a:cs typeface="Arial Narrow"/>
            </a:endParaRP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6311654" y="3572346"/>
            <a:ext cx="13864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 Narrow"/>
              </a:rPr>
              <a:t>MOTIVES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873821" y="3746110"/>
            <a:ext cx="1669289" cy="10458"/>
          </a:xfrm>
          <a:prstGeom prst="straightConnector1">
            <a:avLst/>
          </a:prstGeom>
          <a:ln w="50800">
            <a:solidFill>
              <a:srgbClr val="00196A"/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5400000">
            <a:off x="1624498" y="2983194"/>
            <a:ext cx="1485843" cy="1485843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 Narrow"/>
              </a:rPr>
              <a:t>INTENTIONS          </a:t>
            </a:r>
            <a:endParaRPr lang="en-US" b="1" dirty="0">
              <a:solidFill>
                <a:schemeClr val="bg1"/>
              </a:solidFill>
              <a:cs typeface="Arial Narrow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32540" y="3761091"/>
            <a:ext cx="595385" cy="1763"/>
          </a:xfrm>
          <a:prstGeom prst="straightConnector1">
            <a:avLst/>
          </a:prstGeom>
          <a:ln w="50800">
            <a:solidFill>
              <a:srgbClr val="800000"/>
            </a:solidFill>
            <a:headEnd type="stealth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1681201" y="3554637"/>
            <a:ext cx="13864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cs typeface="Arial Narrow"/>
              </a:rPr>
              <a:t>MOTIVES</a:t>
            </a:r>
          </a:p>
        </p:txBody>
      </p:sp>
      <p:sp>
        <p:nvSpPr>
          <p:cNvPr id="28" name="Plus 27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2552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10" grpId="0"/>
      <p:bldP spid="12" grpId="0"/>
      <p:bldP spid="13" grpId="0"/>
      <p:bldP spid="14" grpId="0" animBg="1"/>
      <p:bldP spid="14" grpId="1" animBg="1"/>
      <p:bldP spid="16" grpId="0"/>
      <p:bldP spid="18" grpId="0"/>
      <p:bldP spid="17" grpId="0"/>
      <p:bldP spid="19" grpId="0"/>
      <p:bldP spid="15" grpId="0"/>
      <p:bldP spid="22" grpId="0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2378364"/>
            <a:ext cx="9144000" cy="33404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664720" y="2663825"/>
            <a:ext cx="4794250" cy="381635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100" dirty="0"/>
              <a:t>Just as a book can’t be judged by </a:t>
            </a:r>
            <a:r>
              <a:rPr lang="en-US" sz="2100" dirty="0" smtClean="0"/>
              <a:t>its </a:t>
            </a:r>
            <a:r>
              <a:rPr lang="en-US" sz="2100" dirty="0"/>
              <a:t>cover, a motive can’t be judged by a strength.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We focus on things that help us fulfill our motives </a:t>
            </a:r>
            <a:r>
              <a:rPr lang="en-US" sz="2100" dirty="0" smtClean="0"/>
              <a:t>and </a:t>
            </a:r>
            <a:r>
              <a:rPr lang="en-US" sz="2100" dirty="0"/>
              <a:t>screen out things that do not.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Strengths can be used for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many </a:t>
            </a:r>
            <a:r>
              <a:rPr lang="en-US" sz="2100" dirty="0"/>
              <a:t>different reasons</a:t>
            </a:r>
            <a:r>
              <a:rPr lang="en-US" sz="2100" dirty="0" smtClean="0"/>
              <a:t>.</a:t>
            </a: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28575"/>
            <a:ext cx="3908425" cy="2349500"/>
          </a:xfrm>
        </p:spPr>
        <p:txBody>
          <a:bodyPr/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The Impact 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of </a:t>
            </a:r>
            <a:r>
              <a:rPr lang="en-US" dirty="0">
                <a:solidFill>
                  <a:srgbClr val="FFFFFF"/>
                </a:solidFill>
              </a:rPr>
              <a:t>Filters</a:t>
            </a:r>
          </a:p>
        </p:txBody>
      </p:sp>
    </p:spTree>
    <p:extLst>
      <p:ext uri="{BB962C8B-B14F-4D97-AF65-F5344CB8AC3E}">
        <p14:creationId xmlns:p14="http://schemas.microsoft.com/office/powerpoint/2010/main" val="362243269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Strengths 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and Reasons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08571" y="1001396"/>
            <a:ext cx="1301748" cy="804265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AC6C"/>
                </a:solidFill>
                <a:latin typeface="Century Gothic"/>
                <a:cs typeface="Century Gothic"/>
              </a:rPr>
              <a:t>FAIR</a:t>
            </a:r>
            <a:endParaRPr lang="en-US" dirty="0">
              <a:solidFill>
                <a:srgbClr val="00AC6C"/>
              </a:solidFill>
              <a:latin typeface="Century Gothic"/>
              <a:cs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0012" y="3720476"/>
            <a:ext cx="481560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900"/>
              </a:spcAft>
            </a:pPr>
            <a:r>
              <a:rPr lang="en-US" b="1" dirty="0" smtClean="0">
                <a:solidFill>
                  <a:srgbClr val="00B3F0"/>
                </a:solidFill>
                <a:latin typeface="Century Gothic"/>
                <a:cs typeface="Century Gothic"/>
              </a:rPr>
              <a:t>BLUE: </a:t>
            </a:r>
            <a:r>
              <a:rPr lang="en-US" dirty="0" smtClean="0">
                <a:latin typeface="Century Gothic"/>
                <a:cs typeface="Century Gothic"/>
              </a:rPr>
              <a:t>so people get what they need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lang="en-US" b="1" dirty="0" smtClean="0">
                <a:solidFill>
                  <a:srgbClr val="ED145A"/>
                </a:solidFill>
                <a:latin typeface="Century Gothic"/>
                <a:cs typeface="Century Gothic"/>
              </a:rPr>
              <a:t>RED: </a:t>
            </a:r>
            <a:r>
              <a:rPr lang="en-US" dirty="0" smtClean="0">
                <a:latin typeface="Century Gothic"/>
                <a:cs typeface="Century Gothic"/>
              </a:rPr>
              <a:t>to achieve a legitimate win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lang="en-US" b="1" dirty="0" smtClean="0">
                <a:solidFill>
                  <a:srgbClr val="00AC6C"/>
                </a:solidFill>
                <a:latin typeface="Century Gothic"/>
                <a:cs typeface="Century Gothic"/>
              </a:rPr>
              <a:t>GREEN: </a:t>
            </a:r>
            <a:r>
              <a:rPr lang="en-US" dirty="0" smtClean="0">
                <a:latin typeface="Century Gothic"/>
                <a:cs typeface="Century Gothic"/>
              </a:rPr>
              <a:t>to maintain objectivity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lang="en-US" b="1" dirty="0" smtClean="0">
                <a:solidFill>
                  <a:srgbClr val="00B3F0"/>
                </a:solidFill>
                <a:latin typeface="Century Gothic"/>
                <a:cs typeface="Century Gothic"/>
              </a:rPr>
              <a:t>H</a:t>
            </a:r>
            <a:r>
              <a:rPr lang="en-US" b="1" dirty="0" smtClean="0">
                <a:solidFill>
                  <a:srgbClr val="ED145A"/>
                </a:solidFill>
                <a:latin typeface="Century Gothic"/>
                <a:cs typeface="Century Gothic"/>
              </a:rPr>
              <a:t>U</a:t>
            </a:r>
            <a:r>
              <a:rPr lang="en-US" b="1" dirty="0" smtClean="0">
                <a:solidFill>
                  <a:srgbClr val="00AC6C"/>
                </a:solidFill>
                <a:latin typeface="Century Gothic"/>
                <a:cs typeface="Century Gothic"/>
              </a:rPr>
              <a:t>B: </a:t>
            </a:r>
            <a:r>
              <a:rPr lang="en-US" dirty="0" smtClean="0">
                <a:latin typeface="Century Gothic"/>
                <a:cs typeface="Century Gothic"/>
              </a:rPr>
              <a:t>to build consensus respectfully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8571" y="1001396"/>
            <a:ext cx="1301748" cy="45719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517492" y="1001396"/>
            <a:ext cx="1301748" cy="804265"/>
            <a:chOff x="7517492" y="1001396"/>
            <a:chExt cx="1301748" cy="804265"/>
          </a:xfrm>
        </p:grpSpPr>
        <p:sp>
          <p:nvSpPr>
            <p:cNvPr id="6" name="Rectangle 5"/>
            <p:cNvSpPr/>
            <p:nvPr/>
          </p:nvSpPr>
          <p:spPr>
            <a:xfrm>
              <a:off x="7517492" y="1001396"/>
              <a:ext cx="1301748" cy="80426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AC6C"/>
                  </a:solidFill>
                  <a:latin typeface="Century Gothic"/>
                  <a:cs typeface="Century Gothic"/>
                </a:rPr>
                <a:t>FAIR</a:t>
              </a:r>
              <a:endParaRPr lang="en-US" dirty="0">
                <a:solidFill>
                  <a:srgbClr val="00AC6C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517492" y="1001396"/>
              <a:ext cx="1301748" cy="45719"/>
            </a:xfrm>
            <a:prstGeom prst="rect">
              <a:avLst/>
            </a:prstGeom>
            <a:solidFill>
              <a:srgbClr val="00AC6C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411470" y="1959322"/>
            <a:ext cx="1301748" cy="827125"/>
            <a:chOff x="5411470" y="1959322"/>
            <a:chExt cx="1301748" cy="827125"/>
          </a:xfrm>
        </p:grpSpPr>
        <p:sp>
          <p:nvSpPr>
            <p:cNvPr id="8" name="Rectangle 7"/>
            <p:cNvSpPr/>
            <p:nvPr/>
          </p:nvSpPr>
          <p:spPr>
            <a:xfrm>
              <a:off x="5411470" y="1982182"/>
              <a:ext cx="1301748" cy="80426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AC6C"/>
                  </a:solidFill>
                  <a:latin typeface="Century Gothic"/>
                  <a:cs typeface="Century Gothic"/>
                </a:rPr>
                <a:t>FAIR</a:t>
              </a:r>
              <a:endParaRPr lang="en-US" dirty="0">
                <a:solidFill>
                  <a:srgbClr val="00AC6C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11470" y="1959322"/>
              <a:ext cx="1301748" cy="45719"/>
            </a:xfrm>
            <a:prstGeom prst="rect">
              <a:avLst/>
            </a:prstGeom>
            <a:solidFill>
              <a:srgbClr val="00AC6C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11470" y="3669179"/>
            <a:ext cx="1301748" cy="827125"/>
            <a:chOff x="5411470" y="3669179"/>
            <a:chExt cx="1301748" cy="827125"/>
          </a:xfrm>
        </p:grpSpPr>
        <p:sp>
          <p:nvSpPr>
            <p:cNvPr id="7" name="Rectangle 6"/>
            <p:cNvSpPr/>
            <p:nvPr/>
          </p:nvSpPr>
          <p:spPr>
            <a:xfrm>
              <a:off x="5411470" y="3692039"/>
              <a:ext cx="1301748" cy="80426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AC6C"/>
                  </a:solidFill>
                  <a:latin typeface="Century Gothic"/>
                  <a:cs typeface="Century Gothic"/>
                </a:rPr>
                <a:t>FAIR</a:t>
              </a:r>
              <a:endParaRPr lang="en-US" dirty="0">
                <a:solidFill>
                  <a:srgbClr val="00AC6C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11470" y="3669179"/>
              <a:ext cx="1301748" cy="45719"/>
            </a:xfrm>
            <a:prstGeom prst="rect">
              <a:avLst/>
            </a:prstGeom>
            <a:solidFill>
              <a:srgbClr val="00AC6C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Plus 22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3576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" y="3136664"/>
            <a:ext cx="9144000" cy="25821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50174" y="3214944"/>
            <a:ext cx="4125577" cy="3378207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Aft>
                <a:spcPts val="300"/>
              </a:spcAft>
              <a:buNone/>
            </a:pPr>
            <a:r>
              <a:rPr lang="en-US" b="1" dirty="0" smtClean="0"/>
              <a:t>Understand...</a:t>
            </a:r>
            <a:endParaRPr lang="en-US" b="1" dirty="0"/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Your own </a:t>
            </a:r>
            <a:r>
              <a:rPr lang="en-US" dirty="0"/>
              <a:t>motives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/>
              <a:t>Other’s motives</a:t>
            </a:r>
          </a:p>
          <a:p>
            <a:pPr marL="0" indent="0">
              <a:lnSpc>
                <a:spcPct val="120000"/>
              </a:lnSpc>
              <a:spcAft>
                <a:spcPts val="300"/>
              </a:spcAft>
              <a:buNone/>
            </a:pPr>
            <a:r>
              <a:rPr lang="en-US" b="1" dirty="0"/>
              <a:t>Clearly </a:t>
            </a:r>
            <a:r>
              <a:rPr lang="en-US" b="1" dirty="0" smtClean="0"/>
              <a:t>know...</a:t>
            </a:r>
            <a:endParaRPr lang="en-US" b="1" dirty="0"/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/>
              <a:t>The results </a:t>
            </a:r>
            <a:r>
              <a:rPr lang="en-US" dirty="0" smtClean="0"/>
              <a:t>you want</a:t>
            </a:r>
            <a:endParaRPr lang="en-US" dirty="0"/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/>
              <a:t>The results others want</a:t>
            </a:r>
          </a:p>
          <a:p>
            <a:pPr marL="0" indent="0">
              <a:lnSpc>
                <a:spcPct val="120000"/>
              </a:lnSpc>
              <a:spcAft>
                <a:spcPts val="300"/>
              </a:spcAft>
              <a:buNone/>
            </a:pPr>
            <a:r>
              <a:rPr lang="en-US" b="1" dirty="0" smtClean="0"/>
              <a:t>Choose </a:t>
            </a:r>
            <a:r>
              <a:rPr lang="en-US" b="1" dirty="0"/>
              <a:t>the right strength </a:t>
            </a:r>
            <a:r>
              <a:rPr lang="en-US" b="1" dirty="0" smtClean="0"/>
              <a:t>to...</a:t>
            </a:r>
            <a:endParaRPr lang="en-US" b="1" dirty="0"/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/>
              <a:t>Improve relationships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/>
              <a:t>Produce good </a:t>
            </a:r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350174" y="0"/>
            <a:ext cx="3975579" cy="3136663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dirty="0" smtClean="0"/>
              <a:t>The Art of Borrowing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998" y="3537661"/>
            <a:ext cx="318541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You can borrow </a:t>
            </a:r>
            <a:br>
              <a:rPr lang="en-US" sz="2100" dirty="0" smtClean="0"/>
            </a:br>
            <a:r>
              <a:rPr lang="en-US" sz="2100" dirty="0" smtClean="0"/>
              <a:t>any </a:t>
            </a:r>
            <a:r>
              <a:rPr lang="en-US" sz="2100" dirty="0"/>
              <a:t>of the 28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strengths effectively</a:t>
            </a:r>
            <a:endParaRPr lang="en-US" sz="2100" dirty="0"/>
          </a:p>
        </p:txBody>
      </p:sp>
      <p:sp>
        <p:nvSpPr>
          <p:cNvPr id="10" name="Plus 9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42-47919468SM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093882" cy="313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9234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1818" y="2602654"/>
            <a:ext cx="3978786" cy="257864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/>
              <a:t>Strengths may </a:t>
            </a:r>
            <a:r>
              <a:rPr lang="en-US" sz="2400" dirty="0" smtClean="0"/>
              <a:t>work </a:t>
            </a:r>
            <a:r>
              <a:rPr lang="en-US" sz="2400" dirty="0"/>
              <a:t>better if modified in one of these four areas.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970" y="810697"/>
            <a:ext cx="3601633" cy="1613142"/>
          </a:xfrm>
        </p:spPr>
        <p:txBody>
          <a:bodyPr/>
          <a:lstStyle/>
          <a:p>
            <a:pPr algn="r"/>
            <a:r>
              <a:rPr lang="en-US" dirty="0"/>
              <a:t>How To </a:t>
            </a:r>
            <a:r>
              <a:rPr lang="en-US" dirty="0" smtClean="0"/>
              <a:t>Borrow</a:t>
            </a:r>
            <a:endParaRPr lang="en-US" dirty="0"/>
          </a:p>
        </p:txBody>
      </p:sp>
      <p:graphicFrame>
        <p:nvGraphicFramePr>
          <p:cNvPr id="6" name="Group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832134"/>
              </p:ext>
            </p:extLst>
          </p:nvPr>
        </p:nvGraphicFramePr>
        <p:xfrm>
          <a:off x="4745073" y="552812"/>
          <a:ext cx="3900334" cy="4388643"/>
        </p:xfrm>
        <a:graphic>
          <a:graphicData uri="http://schemas.openxmlformats.org/drawingml/2006/table">
            <a:tbl>
              <a:tblPr>
                <a:effectLst>
                  <a:outerShdw blurRad="254000" dist="38100" dir="2700000" algn="tl" rotWithShape="0">
                    <a:srgbClr val="000000">
                      <a:alpha val="40000"/>
                    </a:srgbClr>
                  </a:outerShdw>
                </a:effectLst>
              </a:tblPr>
              <a:tblGrid>
                <a:gridCol w="1308303"/>
                <a:gridCol w="2592031"/>
              </a:tblGrid>
              <a:tr h="10803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046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Duration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008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Intensity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027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Context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76506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193143"/>
            <a:ext cx="9144000" cy="2537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508000" y="1666875"/>
            <a:ext cx="3835400" cy="1427163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dirty="0" smtClean="0">
                <a:solidFill>
                  <a:schemeClr val="bg1"/>
                </a:solidFill>
              </a:rPr>
              <a:t>Conflict </a:t>
            </a:r>
            <a:br>
              <a:rPr lang="en-US" sz="4200" dirty="0" smtClean="0">
                <a:solidFill>
                  <a:schemeClr val="bg1"/>
                </a:solidFill>
              </a:rPr>
            </a:br>
            <a:r>
              <a:rPr lang="en-US" sz="4200" dirty="0" smtClean="0">
                <a:solidFill>
                  <a:schemeClr val="bg1"/>
                </a:solidFill>
              </a:rPr>
              <a:t>Triggers</a:t>
            </a:r>
            <a:endParaRPr lang="en-US" sz="4200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023195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09678"/>
              </p:ext>
            </p:extLst>
          </p:nvPr>
        </p:nvGraphicFramePr>
        <p:xfrm>
          <a:off x="5272448" y="838608"/>
          <a:ext cx="3363550" cy="465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407"/>
                <a:gridCol w="1669143"/>
              </a:tblGrid>
              <a:tr h="116467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rgbClr val="00AC6C"/>
                          </a:solidFill>
                        </a:rPr>
                        <a:t>Green Overdone Strengths</a:t>
                      </a:r>
                      <a:endParaRPr lang="en-US" i="1" dirty="0">
                        <a:solidFill>
                          <a:srgbClr val="00AC6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Suspicious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r>
                        <a:rPr lang="en-US" sz="1600" i="1" dirty="0" smtClean="0"/>
                        <a:t>Cold</a:t>
                      </a:r>
                      <a:endParaRPr lang="en-US" sz="1600" i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Rigid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Obsessed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Unbending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Distant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8071" y="3365500"/>
            <a:ext cx="41725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Write your name (in MVS color) on three </a:t>
            </a:r>
            <a:r>
              <a:rPr lang="en-US" dirty="0" smtClean="0"/>
              <a:t>sticky-notes</a:t>
            </a:r>
            <a:r>
              <a:rPr lang="en-US" dirty="0"/>
              <a:t>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Identify the top three overdone strengths in others that </a:t>
            </a:r>
            <a:r>
              <a:rPr lang="en-US" dirty="0" smtClean="0"/>
              <a:t>trigger </a:t>
            </a:r>
            <a:r>
              <a:rPr lang="en-US" dirty="0"/>
              <a:t>conflict for you.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Place your notes in the boxes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those overdone strengths.</a:t>
            </a:r>
          </a:p>
        </p:txBody>
      </p:sp>
      <p:pic>
        <p:nvPicPr>
          <p:cNvPr id="26" name="Picture 25" descr="Post-it_RGB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410" y="3320145"/>
            <a:ext cx="736661" cy="72929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041928" y="1288977"/>
            <a:ext cx="584321" cy="578478"/>
            <a:chOff x="7041928" y="1288977"/>
            <a:chExt cx="584321" cy="578478"/>
          </a:xfrm>
        </p:grpSpPr>
        <p:pic>
          <p:nvPicPr>
            <p:cNvPr id="40" name="Picture 39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1928" y="1288977"/>
              <a:ext cx="584321" cy="578478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077208" y="1418168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AC6C"/>
                  </a:solidFill>
                  <a:latin typeface="Comic Sans MS"/>
                  <a:cs typeface="Comic Sans MS"/>
                </a:rPr>
                <a:t>Ann</a:t>
              </a:r>
              <a:endParaRPr lang="en-US" sz="1200" i="1" dirty="0">
                <a:solidFill>
                  <a:srgbClr val="00AC6C"/>
                </a:solidFill>
                <a:latin typeface="Comic Sans MS"/>
                <a:cs typeface="Comic Sans MS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041928" y="4650244"/>
            <a:ext cx="584321" cy="578478"/>
            <a:chOff x="7041928" y="4650244"/>
            <a:chExt cx="584321" cy="578478"/>
          </a:xfrm>
        </p:grpSpPr>
        <p:pic>
          <p:nvPicPr>
            <p:cNvPr id="38" name="Picture 37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1928" y="4650244"/>
              <a:ext cx="584321" cy="578478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082386" y="476708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latin typeface="Comic Sans MS"/>
                  <a:cs typeface="Comic Sans MS"/>
                </a:rPr>
                <a:t>Rob</a:t>
              </a:r>
              <a:endParaRPr lang="en-US" sz="1200" i="1" dirty="0">
                <a:latin typeface="Comic Sans MS"/>
                <a:cs typeface="Comic Sans M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83872" y="2360782"/>
            <a:ext cx="2390543" cy="607340"/>
            <a:chOff x="5383872" y="2360782"/>
            <a:chExt cx="2390543" cy="607340"/>
          </a:xfrm>
        </p:grpSpPr>
        <p:pic>
          <p:nvPicPr>
            <p:cNvPr id="37" name="Picture 36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3872" y="2389644"/>
              <a:ext cx="584321" cy="578478"/>
            </a:xfrm>
            <a:prstGeom prst="rect">
              <a:avLst/>
            </a:prstGeom>
          </p:spPr>
        </p:pic>
        <p:pic>
          <p:nvPicPr>
            <p:cNvPr id="39" name="Picture 38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094" y="2360782"/>
              <a:ext cx="584321" cy="578478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7215496" y="248073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latin typeface="Comic Sans MS"/>
                  <a:cs typeface="Comic Sans MS"/>
                </a:rPr>
                <a:t>Rob</a:t>
              </a:r>
              <a:endParaRPr lang="en-US" sz="1200" i="1" dirty="0">
                <a:latin typeface="Comic Sans MS"/>
                <a:cs typeface="Comic Sans M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30436" y="2515799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Joe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330250" y="3742059"/>
            <a:ext cx="1277500" cy="1486663"/>
            <a:chOff x="5330250" y="3742059"/>
            <a:chExt cx="1277500" cy="1486663"/>
          </a:xfrm>
        </p:grpSpPr>
        <p:pic>
          <p:nvPicPr>
            <p:cNvPr id="36" name="Picture 35" descr="Post-it_RGB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89" b="89955" l="10000" r="943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0846" y="3742059"/>
              <a:ext cx="584321" cy="578478"/>
            </a:xfrm>
            <a:prstGeom prst="rect">
              <a:avLst/>
            </a:prstGeom>
          </p:spPr>
        </p:pic>
        <p:pic>
          <p:nvPicPr>
            <p:cNvPr id="29" name="Picture 28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0250" y="4650244"/>
              <a:ext cx="584321" cy="578478"/>
            </a:xfrm>
            <a:prstGeom prst="rect">
              <a:avLst/>
            </a:prstGeom>
          </p:spPr>
        </p:pic>
        <p:pic>
          <p:nvPicPr>
            <p:cNvPr id="33" name="Picture 32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3429" y="4572444"/>
              <a:ext cx="584321" cy="57847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6064954" y="4682409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Joe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912372" y="3859306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chemeClr val="accent2"/>
                  </a:solidFill>
                  <a:latin typeface="Comic Sans MS"/>
                  <a:cs typeface="Comic Sans MS"/>
                </a:rPr>
                <a:t>Ted</a:t>
              </a:r>
              <a:endParaRPr lang="en-US" sz="1200" i="1" dirty="0">
                <a:solidFill>
                  <a:schemeClr val="accent2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61088" y="476708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Kim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</p:grpSp>
      <p:sp>
        <p:nvSpPr>
          <p:cNvPr id="34" name="Plus 33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3250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193143"/>
            <a:ext cx="9144000" cy="2537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508000" y="1666875"/>
            <a:ext cx="3835400" cy="1427163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dirty="0" smtClean="0">
                <a:solidFill>
                  <a:schemeClr val="bg1"/>
                </a:solidFill>
              </a:rPr>
              <a:t>Overdone Strengths</a:t>
            </a:r>
            <a:endParaRPr lang="en-US" sz="4200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023195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975841"/>
              </p:ext>
            </p:extLst>
          </p:nvPr>
        </p:nvGraphicFramePr>
        <p:xfrm>
          <a:off x="5272448" y="838608"/>
          <a:ext cx="3363550" cy="465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407"/>
                <a:gridCol w="1669143"/>
              </a:tblGrid>
              <a:tr h="116467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rgbClr val="00AC6C"/>
                          </a:solidFill>
                        </a:rPr>
                        <a:t>Green Overdone Strengths</a:t>
                      </a:r>
                      <a:endParaRPr lang="en-US" i="1" dirty="0">
                        <a:solidFill>
                          <a:srgbClr val="00AC6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Suspicious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r>
                        <a:rPr lang="en-US" sz="1600" i="1" dirty="0" smtClean="0"/>
                        <a:t>Cold</a:t>
                      </a:r>
                      <a:endParaRPr lang="en-US" sz="1600" i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Rigid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Obsessed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Unbending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46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Distant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8071" y="3365500"/>
            <a:ext cx="41725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Write </a:t>
            </a:r>
            <a:r>
              <a:rPr lang="en-US" dirty="0" smtClean="0"/>
              <a:t>your </a:t>
            </a:r>
            <a:r>
              <a:rPr lang="en-US" dirty="0"/>
              <a:t>name (in MVS color) on three notes.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Identify your top </a:t>
            </a:r>
            <a:r>
              <a:rPr lang="en-US" dirty="0" smtClean="0"/>
              <a:t>three </a:t>
            </a:r>
            <a:br>
              <a:rPr lang="en-US" dirty="0" smtClean="0"/>
            </a:br>
            <a:r>
              <a:rPr lang="en-US" dirty="0" smtClean="0"/>
              <a:t>overdone </a:t>
            </a:r>
            <a:r>
              <a:rPr lang="en-US" dirty="0"/>
              <a:t>strengths.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Place your notes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boxes for those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overdone </a:t>
            </a:r>
            <a:r>
              <a:rPr lang="en-US" dirty="0"/>
              <a:t>strengths.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041928" y="1288977"/>
            <a:ext cx="584321" cy="578478"/>
            <a:chOff x="7041928" y="1288977"/>
            <a:chExt cx="584321" cy="578478"/>
          </a:xfrm>
        </p:grpSpPr>
        <p:pic>
          <p:nvPicPr>
            <p:cNvPr id="40" name="Picture 39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1928" y="1288977"/>
              <a:ext cx="584321" cy="578478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077208" y="1418168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AC6C"/>
                  </a:solidFill>
                  <a:latin typeface="Comic Sans MS"/>
                  <a:cs typeface="Comic Sans MS"/>
                </a:rPr>
                <a:t>Ann</a:t>
              </a:r>
              <a:endParaRPr lang="en-US" sz="1200" i="1" dirty="0">
                <a:solidFill>
                  <a:srgbClr val="00AC6C"/>
                </a:solidFill>
                <a:latin typeface="Comic Sans MS"/>
                <a:cs typeface="Comic Sans MS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041928" y="4650244"/>
            <a:ext cx="584321" cy="578478"/>
            <a:chOff x="7041928" y="4650244"/>
            <a:chExt cx="584321" cy="578478"/>
          </a:xfrm>
        </p:grpSpPr>
        <p:pic>
          <p:nvPicPr>
            <p:cNvPr id="38" name="Picture 37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1928" y="4650244"/>
              <a:ext cx="584321" cy="578478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082386" y="476708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latin typeface="Comic Sans MS"/>
                  <a:cs typeface="Comic Sans MS"/>
                </a:rPr>
                <a:t>Rob</a:t>
              </a:r>
              <a:endParaRPr lang="en-US" sz="1200" i="1" dirty="0">
                <a:latin typeface="Comic Sans MS"/>
                <a:cs typeface="Comic Sans M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83872" y="2360782"/>
            <a:ext cx="2390543" cy="607340"/>
            <a:chOff x="5383872" y="2360782"/>
            <a:chExt cx="2390543" cy="607340"/>
          </a:xfrm>
        </p:grpSpPr>
        <p:pic>
          <p:nvPicPr>
            <p:cNvPr id="37" name="Picture 36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3872" y="2389644"/>
              <a:ext cx="584321" cy="578478"/>
            </a:xfrm>
            <a:prstGeom prst="rect">
              <a:avLst/>
            </a:prstGeom>
          </p:spPr>
        </p:pic>
        <p:pic>
          <p:nvPicPr>
            <p:cNvPr id="39" name="Picture 38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094" y="2360782"/>
              <a:ext cx="584321" cy="578478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7215496" y="248073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latin typeface="Comic Sans MS"/>
                  <a:cs typeface="Comic Sans MS"/>
                </a:rPr>
                <a:t>Rob</a:t>
              </a:r>
              <a:endParaRPr lang="en-US" sz="1200" i="1" dirty="0">
                <a:latin typeface="Comic Sans MS"/>
                <a:cs typeface="Comic Sans M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30436" y="2515799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Joe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330250" y="3742059"/>
            <a:ext cx="1277500" cy="1486663"/>
            <a:chOff x="5330250" y="3742059"/>
            <a:chExt cx="1277500" cy="1486663"/>
          </a:xfrm>
        </p:grpSpPr>
        <p:pic>
          <p:nvPicPr>
            <p:cNvPr id="36" name="Picture 35" descr="Post-it_RGB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89" b="89955" l="10000" r="943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0846" y="3742059"/>
              <a:ext cx="584321" cy="578478"/>
            </a:xfrm>
            <a:prstGeom prst="rect">
              <a:avLst/>
            </a:prstGeom>
          </p:spPr>
        </p:pic>
        <p:pic>
          <p:nvPicPr>
            <p:cNvPr id="29" name="Picture 28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0250" y="4650244"/>
              <a:ext cx="584321" cy="578478"/>
            </a:xfrm>
            <a:prstGeom prst="rect">
              <a:avLst/>
            </a:prstGeom>
          </p:spPr>
        </p:pic>
        <p:pic>
          <p:nvPicPr>
            <p:cNvPr id="33" name="Picture 32" descr="Post-it_RGB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3429" y="4572444"/>
              <a:ext cx="584321" cy="57847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6064954" y="4682409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Joe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912372" y="3859306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chemeClr val="accent2"/>
                  </a:solidFill>
                  <a:latin typeface="Comic Sans MS"/>
                  <a:cs typeface="Comic Sans MS"/>
                </a:rPr>
                <a:t>Ted</a:t>
              </a:r>
              <a:endParaRPr lang="en-US" sz="1200" i="1" dirty="0">
                <a:solidFill>
                  <a:schemeClr val="accent2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61088" y="4767081"/>
              <a:ext cx="5286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rgbClr val="0000FF"/>
                  </a:solidFill>
                  <a:latin typeface="Comic Sans MS"/>
                  <a:cs typeface="Comic Sans MS"/>
                </a:rPr>
                <a:t>Kim</a:t>
              </a:r>
              <a:endParaRPr lang="en-US" sz="1200" i="1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</p:grpSp>
      <p:pic>
        <p:nvPicPr>
          <p:cNvPr id="5" name="Picture 4" descr="Post-itPurple_RGB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410" y="3337279"/>
            <a:ext cx="736661" cy="72929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147175" y="2175849"/>
            <a:ext cx="587760" cy="581881"/>
            <a:chOff x="6147175" y="2175849"/>
            <a:chExt cx="587760" cy="581881"/>
          </a:xfrm>
        </p:grpSpPr>
        <p:pic>
          <p:nvPicPr>
            <p:cNvPr id="30" name="Picture 29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7175" y="2175849"/>
              <a:ext cx="587760" cy="5818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208120" y="2295196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accent3">
                      <a:lumMod val="75000"/>
                    </a:schemeClr>
                  </a:solidFill>
                  <a:latin typeface="Comic Sans MS"/>
                  <a:cs typeface="Comic Sans MS"/>
                </a:rPr>
                <a:t>Ann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86601" y="5105416"/>
            <a:ext cx="1295369" cy="654591"/>
            <a:chOff x="5486601" y="5105416"/>
            <a:chExt cx="1295369" cy="654591"/>
          </a:xfrm>
        </p:grpSpPr>
        <p:pic>
          <p:nvPicPr>
            <p:cNvPr id="44" name="Picture 43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6601" y="5178126"/>
              <a:ext cx="587760" cy="581881"/>
            </a:xfrm>
            <a:prstGeom prst="rect">
              <a:avLst/>
            </a:prstGeom>
          </p:spPr>
        </p:pic>
        <p:pic>
          <p:nvPicPr>
            <p:cNvPr id="48" name="Picture 47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4210" y="5105416"/>
              <a:ext cx="587760" cy="581881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5538139" y="5283532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accent3">
                      <a:lumMod val="75000"/>
                    </a:schemeClr>
                  </a:solidFill>
                  <a:latin typeface="Comic Sans MS"/>
                  <a:cs typeface="Comic Sans MS"/>
                </a:rPr>
                <a:t>Ann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255155" y="5225170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solidFill>
                    <a:schemeClr val="accent2">
                      <a:lumMod val="75000"/>
                    </a:schemeClr>
                  </a:solidFill>
                  <a:latin typeface="Comic Sans MS"/>
                  <a:cs typeface="Comic Sans MS"/>
                </a:rPr>
                <a:t>Ted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14249" y="3365500"/>
            <a:ext cx="3047926" cy="784746"/>
            <a:chOff x="5314249" y="3365500"/>
            <a:chExt cx="3047926" cy="784746"/>
          </a:xfrm>
        </p:grpSpPr>
        <p:pic>
          <p:nvPicPr>
            <p:cNvPr id="31" name="Picture 30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0905" y="3365500"/>
              <a:ext cx="587760" cy="581881"/>
            </a:xfrm>
            <a:prstGeom prst="rect">
              <a:avLst/>
            </a:prstGeom>
          </p:spPr>
        </p:pic>
        <p:pic>
          <p:nvPicPr>
            <p:cNvPr id="32" name="Picture 31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4249" y="3531727"/>
              <a:ext cx="587760" cy="581881"/>
            </a:xfrm>
            <a:prstGeom prst="rect">
              <a:avLst/>
            </a:prstGeom>
          </p:spPr>
        </p:pic>
        <p:pic>
          <p:nvPicPr>
            <p:cNvPr id="34" name="Picture 33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8467" y="3484692"/>
              <a:ext cx="587760" cy="581881"/>
            </a:xfrm>
            <a:prstGeom prst="rect">
              <a:avLst/>
            </a:prstGeom>
          </p:spPr>
        </p:pic>
        <p:pic>
          <p:nvPicPr>
            <p:cNvPr id="35" name="Picture 34" descr="Post-itPurple_RGB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4415" y="3568365"/>
              <a:ext cx="587760" cy="581881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382629" y="3636143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solidFill>
                    <a:schemeClr val="accent3">
                      <a:lumMod val="75000"/>
                    </a:schemeClr>
                  </a:solidFill>
                  <a:latin typeface="Comic Sans MS"/>
                  <a:cs typeface="Comic Sans MS"/>
                </a:rPr>
                <a:t>Nat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433899" y="3478829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solidFill>
                    <a:schemeClr val="accent3">
                      <a:lumMod val="75000"/>
                    </a:schemeClr>
                  </a:solidFill>
                  <a:latin typeface="Comic Sans MS"/>
                  <a:cs typeface="Comic Sans MS"/>
                </a:rPr>
                <a:t>Sam</a:t>
              </a:r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835360" y="3701992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solidFill>
                    <a:schemeClr val="accent2">
                      <a:lumMod val="75000"/>
                    </a:schemeClr>
                  </a:solidFill>
                  <a:latin typeface="Comic Sans MS"/>
                  <a:cs typeface="Comic Sans MS"/>
                </a:rPr>
                <a:t>Ted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189143" y="3610528"/>
              <a:ext cx="526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latin typeface="Comic Sans MS"/>
                  <a:cs typeface="Comic Sans MS"/>
                </a:rPr>
                <a:t>Rob</a:t>
              </a:r>
              <a:endParaRPr lang="en-US" dirty="0"/>
            </a:p>
          </p:txBody>
        </p:sp>
      </p:grpSp>
      <p:sp>
        <p:nvSpPr>
          <p:cNvPr id="60" name="Plus 59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4857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193143"/>
            <a:ext cx="9144000" cy="2537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94545" y="3494423"/>
            <a:ext cx="5172363" cy="2162849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Effectiveness can be improved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adjusting your </a:t>
            </a:r>
            <a:r>
              <a:rPr lang="en-US" dirty="0" smtClean="0"/>
              <a:t>strengths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...or making changes in perception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09492" y="785091"/>
            <a:ext cx="3323600" cy="2408052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Perceived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or Actual</a:t>
            </a:r>
            <a:r>
              <a:rPr lang="en-US" dirty="0" smtClean="0">
                <a:solidFill>
                  <a:schemeClr val="bg1"/>
                </a:solidFill>
                <a:latin typeface="Trebuchet MS"/>
                <a:cs typeface="Trebuchet MS"/>
              </a:rPr>
              <a:t>?</a:t>
            </a:r>
            <a:endParaRPr lang="en-US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6613240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193143"/>
            <a:ext cx="9144000" cy="2537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177029" y="335998"/>
            <a:ext cx="3925455" cy="2857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/>
              <a:t>Changing Perceptions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4242" y="3582977"/>
            <a:ext cx="3448242" cy="2259021"/>
          </a:xfrm>
        </p:spPr>
        <p:txBody>
          <a:bodyPr>
            <a:normAutofit/>
          </a:bodyPr>
          <a:lstStyle/>
          <a:p>
            <a:pPr marL="0" indent="0" algn="r">
              <a:spcAft>
                <a:spcPts val="1800"/>
              </a:spcAft>
              <a:buNone/>
            </a:pPr>
            <a:r>
              <a:rPr lang="en-US" dirty="0"/>
              <a:t>What is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positive </a:t>
            </a:r>
            <a:r>
              <a:rPr lang="en-US" dirty="0"/>
              <a:t>intent behind overdone strengths</a:t>
            </a:r>
            <a:r>
              <a:rPr lang="en-US" dirty="0" smtClean="0">
                <a:latin typeface="Trebuchet MS"/>
                <a:cs typeface="Trebuchet MS"/>
              </a:rPr>
              <a:t>?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898917"/>
              </p:ext>
            </p:extLst>
          </p:nvPr>
        </p:nvGraphicFramePr>
        <p:xfrm>
          <a:off x="4533515" y="646544"/>
          <a:ext cx="3956244" cy="5195455"/>
        </p:xfrm>
        <a:graphic>
          <a:graphicData uri="http://schemas.openxmlformats.org/drawingml/2006/table">
            <a:tbl>
              <a:tblPr firstRow="1" bandRow="1">
                <a:effectLst>
                  <a:outerShdw blurRad="254000" dist="38100" dir="2700000" algn="tl" rotWithShape="0">
                    <a:srgbClr val="000000">
                      <a:alpha val="40000"/>
                    </a:srgbClr>
                  </a:outerShdw>
                </a:effectLst>
                <a:tableStyleId>{073A0DAA-6AF3-43AB-8588-CEC1D06C72B9}</a:tableStyleId>
              </a:tblPr>
              <a:tblGrid>
                <a:gridCol w="1722880"/>
                <a:gridCol w="2233364"/>
              </a:tblGrid>
              <a:tr h="1039091">
                <a:tc>
                  <a:txBody>
                    <a:bodyPr/>
                    <a:lstStyle/>
                    <a:p>
                      <a:r>
                        <a:rPr lang="en-US" dirty="0" smtClean="0"/>
                        <a:t>Perceived Overdone Strength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Positive Intent?</a:t>
                      </a:r>
                    </a:p>
                  </a:txBody>
                  <a:tcPr anchor="ctr"/>
                </a:tc>
              </a:tr>
              <a:tr h="10390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Smothering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Trying to be </a:t>
                      </a:r>
                      <a:br>
                        <a:rPr lang="en-US" i="1" dirty="0" smtClean="0"/>
                      </a:br>
                      <a:r>
                        <a:rPr lang="en-US" b="1" i="1" dirty="0" smtClean="0">
                          <a:solidFill>
                            <a:srgbClr val="00B3F0"/>
                          </a:solidFill>
                        </a:rPr>
                        <a:t>Helpful</a:t>
                      </a:r>
                    </a:p>
                  </a:txBody>
                  <a:tcPr anchor="ctr"/>
                </a:tc>
              </a:tr>
              <a:tr h="10390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Aggressive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Trying to be </a:t>
                      </a:r>
                      <a:r>
                        <a:rPr lang="en-US" b="1" i="1" dirty="0" smtClean="0">
                          <a:solidFill>
                            <a:srgbClr val="ED145A"/>
                          </a:solidFill>
                        </a:rPr>
                        <a:t>Competitive</a:t>
                      </a:r>
                    </a:p>
                  </a:txBody>
                  <a:tcPr anchor="ctr"/>
                </a:tc>
              </a:tr>
              <a:tr h="10390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Distant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Trying to be </a:t>
                      </a:r>
                      <a:r>
                        <a:rPr lang="en-US" b="1" i="1" dirty="0" smtClean="0">
                          <a:solidFill>
                            <a:srgbClr val="00AC6C"/>
                          </a:solidFill>
                        </a:rPr>
                        <a:t>Reserved</a:t>
                      </a:r>
                    </a:p>
                  </a:txBody>
                  <a:tcPr anchor="ctr"/>
                </a:tc>
              </a:tr>
              <a:tr h="10390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Intrusive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Trying to be </a:t>
                      </a:r>
                      <a:r>
                        <a:rPr lang="en-US" b="1" i="1" dirty="0" smtClean="0"/>
                        <a:t>Sociable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257636" y="1693332"/>
            <a:ext cx="2232123" cy="103909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57636" y="2732423"/>
            <a:ext cx="2232123" cy="103909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57636" y="3756119"/>
            <a:ext cx="2232123" cy="103909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257636" y="4802908"/>
            <a:ext cx="2232123" cy="103909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3241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9143999" cy="2262910"/>
          </a:xfrm>
        </p:spPr>
        <p:txBody>
          <a:bodyPr>
            <a:normAutofit/>
          </a:bodyPr>
          <a:lstStyle/>
          <a:p>
            <a:r>
              <a:rPr lang="en-US" dirty="0"/>
              <a:t>Managing Your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Overdone Strengths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769010"/>
              </p:ext>
            </p:extLst>
          </p:nvPr>
        </p:nvGraphicFramePr>
        <p:xfrm>
          <a:off x="937106" y="2855576"/>
          <a:ext cx="7314045" cy="1881000"/>
        </p:xfrm>
        <a:graphic>
          <a:graphicData uri="http://schemas.openxmlformats.org/drawingml/2006/table">
            <a:tbl>
              <a:tblPr firstRow="1" bandRow="1">
                <a:effectLst>
                  <a:outerShdw blurRad="254000" dist="38100" dir="2700000" algn="tl" rotWithShape="0">
                    <a:srgbClr val="000000">
                      <a:alpha val="40000"/>
                    </a:srgbClr>
                  </a:outerShdw>
                </a:effectLst>
                <a:tableStyleId>{5C22544A-7EE6-4342-B048-85BDC9FD1C3A}</a:tableStyleId>
              </a:tblPr>
              <a:tblGrid>
                <a:gridCol w="2438015"/>
                <a:gridCol w="2438015"/>
                <a:gridCol w="2438015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US" sz="2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Adjust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requency, </a:t>
                      </a:r>
                      <a:r>
                        <a:rPr kumimoji="0" lang="en-US" sz="2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uration, </a:t>
                      </a:r>
                      <a:r>
                        <a:rPr kumimoji="0" lang="en-US" sz="2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ntensity, or </a:t>
                      </a:r>
                      <a:r>
                        <a:rPr kumimoji="0" lang="en-US" sz="2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ontext</a:t>
                      </a:r>
                    </a:p>
                  </a:txBody>
                  <a:tcPr marL="144000" marR="144000" marT="93600" marB="187200">
                    <a:lnL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Choose a </a:t>
                      </a:r>
                      <a:r>
                        <a:rPr kumimoji="0" lang="en-US" sz="2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strength </a:t>
                      </a:r>
                      <a:endParaRPr kumimoji="0" lang="en-US" sz="2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9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144000" marT="93600" marB="187200">
                    <a:lnL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Choose a </a:t>
                      </a:r>
                      <a:r>
                        <a:rPr kumimoji="0" lang="en-US" sz="2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supporting</a:t>
                      </a: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strength that </a:t>
                      </a:r>
                      <a:b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prevent </a:t>
                      </a:r>
                      <a:b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646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overdoing </a:t>
                      </a:r>
                      <a:endParaRPr kumimoji="0" lang="en-US" sz="2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9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144000" marT="93600" marB="187200">
                    <a:lnL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>
          <a:xfrm>
            <a:off x="925126" y="2281167"/>
            <a:ext cx="7293748" cy="574409"/>
          </a:xfrm>
          <a:prstGeom prst="rect">
            <a:avLst/>
          </a:prstGeom>
        </p:spPr>
        <p:txBody>
          <a:bodyPr/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/>
              <a:t>To prevent conflict from overdone strengths: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58585" y="2799447"/>
            <a:ext cx="842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</a:rPr>
              <a:t>OR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47424" y="2799447"/>
            <a:ext cx="842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</a:rPr>
              <a:t>OR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7387" y="4864092"/>
            <a:ext cx="1333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Page</a:t>
            </a:r>
            <a:r>
              <a:rPr lang="en-US" sz="1400" b="1" dirty="0" smtClean="0"/>
              <a:t> 28</a:t>
            </a:r>
            <a:endParaRPr lang="en-US" sz="14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8416781" y="4764797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268386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416619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C00737"/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409121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60436" y="2439915"/>
            <a:ext cx="5995416" cy="1576842"/>
          </a:xfrm>
          <a:prstGeom prst="rect">
            <a:avLst/>
          </a:prstGeom>
          <a:noFill/>
          <a:effectLst>
            <a:outerShdw blurRad="127000" dist="38100" dir="2700000" algn="tl" rotWithShape="0">
              <a:schemeClr val="bg1">
                <a:alpha val="29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700" dirty="0">
                <a:solidFill>
                  <a:schemeClr val="bg1"/>
                </a:solidFill>
                <a:cs typeface="Century Gothic"/>
              </a:rPr>
              <a:t>Our Team Facing </a:t>
            </a:r>
            <a:r>
              <a:rPr lang="en-US" sz="3700" dirty="0" smtClean="0">
                <a:solidFill>
                  <a:schemeClr val="bg1"/>
                </a:solidFill>
                <a:cs typeface="Century Gothic"/>
              </a:rPr>
              <a:t>Conflict</a:t>
            </a:r>
          </a:p>
          <a:p>
            <a:pPr>
              <a:lnSpc>
                <a:spcPct val="120000"/>
              </a:lnSpc>
            </a:pPr>
            <a:r>
              <a:rPr lang="en-US" sz="2200" b="1" dirty="0" smtClean="0">
                <a:cs typeface="Century Gothic"/>
              </a:rPr>
              <a:t>STRENGTH DEPLOYMENT INVENTORY (</a:t>
            </a:r>
            <a:r>
              <a:rPr lang="en-US" sz="2200" b="1" dirty="0">
                <a:cs typeface="Century Gothic"/>
              </a:rPr>
              <a:t>SDI</a:t>
            </a:r>
            <a:r>
              <a:rPr lang="en-US" sz="2200" b="1" dirty="0" smtClean="0">
                <a:cs typeface="Century Gothic"/>
              </a:rPr>
              <a:t>)</a:t>
            </a:r>
          </a:p>
          <a:p>
            <a:r>
              <a:rPr lang="en-US" sz="2200" b="1" dirty="0" smtClean="0">
                <a:cs typeface="Century Gothic"/>
              </a:rPr>
              <a:t>Part </a:t>
            </a:r>
            <a:r>
              <a:rPr lang="en-US" sz="2200" b="1" dirty="0">
                <a:cs typeface="Century Gothic"/>
              </a:rPr>
              <a:t>2</a:t>
            </a:r>
            <a:endParaRPr lang="en-US" sz="2200" b="1" dirty="0"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0053" y="4605595"/>
            <a:ext cx="420199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Behavior is driven by 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motives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latin typeface="Century Gothic"/>
                <a:cs typeface="Century Gothic"/>
              </a:rPr>
              <a:t>Motives change in </a:t>
            </a:r>
            <a:r>
              <a:rPr lang="en-US" b="1" dirty="0" smtClean="0">
                <a:latin typeface="Century Gothic"/>
                <a:cs typeface="Century Gothic"/>
              </a:rPr>
              <a:t>conflict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Strengths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 can be overdone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Filters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 influence perception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23" y="-858808"/>
            <a:ext cx="28599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 smtClean="0">
                <a:solidFill>
                  <a:schemeClr val="bg1"/>
                </a:solidFill>
                <a:latin typeface="Century Gothic"/>
                <a:cs typeface="Century Gothic"/>
              </a:rPr>
              <a:t>5</a:t>
            </a:r>
            <a:endParaRPr lang="en-US" sz="400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7854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0613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55341" y="3904073"/>
            <a:ext cx="4153559" cy="714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much can you find</a:t>
            </a:r>
            <a:r>
              <a:rPr lang="en-US" dirty="0" smtClean="0">
                <a:latin typeface="Trebuchet MS"/>
                <a:cs typeface="Trebuchet MS"/>
              </a:rPr>
              <a:t>?</a:t>
            </a:r>
            <a:endParaRPr lang="en-US" dirty="0">
              <a:latin typeface="Trebuchet MS"/>
              <a:cs typeface="Trebuchet MS"/>
            </a:endParaRPr>
          </a:p>
        </p:txBody>
      </p:sp>
      <p:pic>
        <p:nvPicPr>
          <p:cNvPr id="6" name="Picture 5" descr="iconsGroup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008" y="3815643"/>
            <a:ext cx="629544" cy="62954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19852" y="1724147"/>
            <a:ext cx="3433704" cy="16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FFFFFF"/>
                </a:solidFill>
              </a:rPr>
              <a:t>The Cost</a:t>
            </a:r>
            <a:r>
              <a:rPr lang="en-US" sz="3600" dirty="0" smtClean="0">
                <a:solidFill>
                  <a:srgbClr val="FFFFFF"/>
                </a:solidFill>
              </a:rPr>
              <a:t>$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of Conflict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7348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0613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68890" y="476966"/>
            <a:ext cx="5315183" cy="565077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Time </a:t>
            </a:r>
            <a:r>
              <a:rPr lang="en-US" dirty="0" smtClean="0">
                <a:solidFill>
                  <a:schemeClr val="bg1"/>
                </a:solidFill>
              </a:rPr>
              <a:t>Spent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Loss of </a:t>
            </a:r>
            <a:r>
              <a:rPr lang="en-US" dirty="0" smtClean="0">
                <a:solidFill>
                  <a:schemeClr val="bg1"/>
                </a:solidFill>
              </a:rPr>
              <a:t>Business </a:t>
            </a:r>
            <a:r>
              <a:rPr lang="en-US" dirty="0">
                <a:solidFill>
                  <a:schemeClr val="bg1"/>
                </a:solidFill>
              </a:rPr>
              <a:t>or </a:t>
            </a:r>
            <a:r>
              <a:rPr lang="en-US" dirty="0" smtClean="0">
                <a:solidFill>
                  <a:schemeClr val="bg1"/>
                </a:solidFill>
              </a:rPr>
              <a:t>Reputation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Turnover and </a:t>
            </a:r>
            <a:r>
              <a:rPr lang="en-US" dirty="0" smtClean="0">
                <a:solidFill>
                  <a:schemeClr val="bg1"/>
                </a:solidFill>
              </a:rPr>
              <a:t>Recruitment </a:t>
            </a:r>
            <a:r>
              <a:rPr lang="en-US" dirty="0">
                <a:solidFill>
                  <a:schemeClr val="bg1"/>
                </a:solidFill>
              </a:rPr>
              <a:t>/ </a:t>
            </a:r>
            <a:r>
              <a:rPr lang="en-US" dirty="0" smtClean="0">
                <a:solidFill>
                  <a:schemeClr val="bg1"/>
                </a:solidFill>
              </a:rPr>
              <a:t>Onboarding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Missed </a:t>
            </a:r>
            <a:r>
              <a:rPr lang="en-US" dirty="0" smtClean="0">
                <a:solidFill>
                  <a:schemeClr val="bg1"/>
                </a:solidFill>
              </a:rPr>
              <a:t>Opportunities </a:t>
            </a:r>
            <a:r>
              <a:rPr lang="en-US" dirty="0">
                <a:solidFill>
                  <a:schemeClr val="bg1"/>
                </a:solidFill>
              </a:rPr>
              <a:t>(loss of sales)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Lack of </a:t>
            </a:r>
            <a:r>
              <a:rPr lang="en-US" dirty="0" smtClean="0">
                <a:solidFill>
                  <a:schemeClr val="bg1"/>
                </a:solidFill>
              </a:rPr>
              <a:t>Collaboration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Absenteeism &amp; </a:t>
            </a:r>
            <a:r>
              <a:rPr lang="en-US" dirty="0" smtClean="0">
                <a:solidFill>
                  <a:schemeClr val="bg1"/>
                </a:solidFill>
              </a:rPr>
              <a:t>Presenteeism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Legal and </a:t>
            </a:r>
            <a:r>
              <a:rPr lang="en-US" dirty="0" smtClean="0">
                <a:solidFill>
                  <a:schemeClr val="bg1"/>
                </a:solidFill>
              </a:rPr>
              <a:t>Administrative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Bad </a:t>
            </a:r>
            <a:r>
              <a:rPr lang="en-US" dirty="0" smtClean="0"/>
              <a:t>Decisions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Sabotage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 Stress </a:t>
            </a:r>
            <a:r>
              <a:rPr lang="en-US" dirty="0"/>
              <a:t>/ Health Impact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 Strained Personal Relationships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 Safety </a:t>
            </a:r>
            <a:r>
              <a:rPr lang="en-US" dirty="0"/>
              <a:t>/ Risk </a:t>
            </a:r>
            <a:r>
              <a:rPr lang="en-US" dirty="0" smtClean="0"/>
              <a:t>Management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 Lack </a:t>
            </a:r>
            <a:r>
              <a:rPr lang="en-US" dirty="0"/>
              <a:t>of </a:t>
            </a:r>
            <a:r>
              <a:rPr lang="en-US" dirty="0" smtClean="0"/>
              <a:t>Engagement </a:t>
            </a:r>
            <a:r>
              <a:rPr lang="en-US" dirty="0"/>
              <a:t>/ </a:t>
            </a:r>
            <a:r>
              <a:rPr lang="en-US" dirty="0" smtClean="0"/>
              <a:t>Damaged Morale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478" y="3668888"/>
            <a:ext cx="3151487" cy="6302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Did you consider...</a:t>
            </a:r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19852" y="1724147"/>
            <a:ext cx="3433704" cy="16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FFFFFF"/>
                </a:solidFill>
              </a:rPr>
              <a:t>The Cost</a:t>
            </a:r>
            <a:r>
              <a:rPr lang="en-US" sz="3600" dirty="0" smtClean="0">
                <a:solidFill>
                  <a:srgbClr val="FFFFFF"/>
                </a:solidFill>
              </a:rPr>
              <a:t>$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of Conflict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67854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0613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07143" y="5457778"/>
            <a:ext cx="3118235" cy="714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Calculate a workplace conflict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19852" y="1724147"/>
            <a:ext cx="3433704" cy="16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FFFFFF"/>
                </a:solidFill>
              </a:rPr>
              <a:t>The Cost</a:t>
            </a:r>
            <a:r>
              <a:rPr lang="en-US" sz="3600" dirty="0" smtClean="0">
                <a:solidFill>
                  <a:srgbClr val="FFFFFF"/>
                </a:solidFill>
              </a:rPr>
              <a:t>$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of Conflict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 descr="iconsSol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810" y="5485999"/>
            <a:ext cx="629544" cy="629544"/>
          </a:xfrm>
          <a:prstGeom prst="rect">
            <a:avLst/>
          </a:prstGeom>
        </p:spPr>
      </p:pic>
      <p:pic>
        <p:nvPicPr>
          <p:cNvPr id="6" name="Picture 5" descr="2114_ConflictWrksht_081015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900" y="490605"/>
            <a:ext cx="3683607" cy="4767020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45026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111037"/>
            <a:ext cx="9144000" cy="1523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0" y="2154407"/>
            <a:ext cx="4627756" cy="387964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2400"/>
              </a:spcAft>
              <a:buNone/>
            </a:pPr>
            <a:r>
              <a:rPr lang="en-US" b="1" dirty="0"/>
              <a:t>Opposition</a:t>
            </a:r>
            <a:r>
              <a:rPr lang="en-US" dirty="0"/>
              <a:t>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about disagreement</a:t>
            </a:r>
            <a:endParaRPr lang="en-US" dirty="0"/>
          </a:p>
          <a:p>
            <a:pPr marL="0" indent="0" algn="ctr">
              <a:spcAft>
                <a:spcPts val="2400"/>
              </a:spcAft>
              <a:buNone/>
            </a:pPr>
            <a:r>
              <a:rPr lang="en-US" dirty="0"/>
              <a:t>Opposition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can </a:t>
            </a:r>
            <a:r>
              <a:rPr lang="en-US" dirty="0"/>
              <a:t>be </a:t>
            </a:r>
            <a:r>
              <a:rPr lang="en-US" dirty="0" smtClean="0"/>
              <a:t>productive</a:t>
            </a:r>
            <a:endParaRPr lang="en-US" dirty="0"/>
          </a:p>
          <a:p>
            <a:pPr marL="0" indent="0" algn="ctr">
              <a:spcAft>
                <a:spcPts val="2400"/>
              </a:spcAft>
              <a:buNone/>
            </a:pPr>
            <a:r>
              <a:rPr lang="en-US" dirty="0"/>
              <a:t>People go into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conflict </a:t>
            </a:r>
            <a:r>
              <a:rPr lang="en-US" dirty="0"/>
              <a:t>only about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things </a:t>
            </a:r>
            <a:r>
              <a:rPr lang="en-US" dirty="0"/>
              <a:t>that are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important </a:t>
            </a:r>
            <a:r>
              <a:rPr lang="en-US" dirty="0"/>
              <a:t>to </a:t>
            </a:r>
            <a:r>
              <a:rPr lang="en-US" dirty="0" smtClean="0"/>
              <a:t>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27756" y="2154407"/>
            <a:ext cx="4516245" cy="4598275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2400"/>
              </a:spcAft>
              <a:buNone/>
            </a:pPr>
            <a:r>
              <a:rPr lang="en-US" b="1" dirty="0"/>
              <a:t>Conflict</a:t>
            </a:r>
            <a:r>
              <a:rPr lang="en-US" dirty="0"/>
              <a:t> is about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/>
              <a:t>threat to </a:t>
            </a:r>
            <a:r>
              <a:rPr lang="en-US" dirty="0" smtClean="0"/>
              <a:t>values</a:t>
            </a:r>
            <a:endParaRPr lang="en-US" dirty="0"/>
          </a:p>
          <a:p>
            <a:pPr marL="0" indent="0" algn="ctr">
              <a:spcAft>
                <a:spcPts val="2400"/>
              </a:spcAft>
              <a:buNone/>
            </a:pPr>
            <a:r>
              <a:rPr lang="en-US" dirty="0"/>
              <a:t>Conflict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usually unproductive</a:t>
            </a:r>
            <a:endParaRPr lang="en-US" dirty="0"/>
          </a:p>
          <a:p>
            <a:pPr marL="0" indent="0" algn="ctr">
              <a:spcAft>
                <a:spcPts val="2400"/>
              </a:spcAft>
              <a:buNone/>
            </a:pPr>
            <a:r>
              <a:rPr lang="en-US" dirty="0"/>
              <a:t>Conflict </a:t>
            </a:r>
            <a:r>
              <a:rPr lang="en-US" dirty="0" smtClean="0"/>
              <a:t>provides an </a:t>
            </a:r>
            <a:r>
              <a:rPr lang="en-US" dirty="0"/>
              <a:t>opportunity to learn what matters to </a:t>
            </a:r>
            <a:r>
              <a:rPr lang="en-US" dirty="0" smtClean="0"/>
              <a:t>people and 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/>
              <a:t>chance to make it </a:t>
            </a:r>
            <a:r>
              <a:rPr lang="en-US" dirty="0" smtClean="0"/>
              <a:t>right</a:t>
            </a:r>
            <a:endParaRPr lang="en-US" dirty="0"/>
          </a:p>
          <a:p>
            <a:pPr algn="ctr">
              <a:spcAft>
                <a:spcPts val="2400"/>
              </a:spcAft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25127" y="46414"/>
            <a:ext cx="7293747" cy="1701184"/>
          </a:xfrm>
        </p:spPr>
        <p:txBody>
          <a:bodyPr/>
          <a:lstStyle/>
          <a:p>
            <a:r>
              <a:rPr lang="en-US" dirty="0"/>
              <a:t>Opposition vs. Conflict</a:t>
            </a:r>
          </a:p>
        </p:txBody>
      </p:sp>
      <p:sp>
        <p:nvSpPr>
          <p:cNvPr id="10" name="Oval 9"/>
          <p:cNvSpPr/>
          <p:nvPr/>
        </p:nvSpPr>
        <p:spPr>
          <a:xfrm>
            <a:off x="2248253" y="1747598"/>
            <a:ext cx="159925" cy="1599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28216" y="1827561"/>
            <a:ext cx="4672272" cy="0"/>
          </a:xfrm>
          <a:prstGeom prst="straightConnector1">
            <a:avLst/>
          </a:prstGeom>
          <a:ln w="57150" cmpd="sng">
            <a:solidFill>
              <a:schemeClr val="tx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hevron 16"/>
          <p:cNvSpPr/>
          <p:nvPr/>
        </p:nvSpPr>
        <p:spPr>
          <a:xfrm rot="5400000">
            <a:off x="2167143" y="2800194"/>
            <a:ext cx="322146" cy="551366"/>
          </a:xfrm>
          <a:prstGeom prst="chevron">
            <a:avLst/>
          </a:prstGeom>
          <a:solidFill>
            <a:srgbClr val="FF9C0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 rot="5400000">
            <a:off x="6715513" y="2791521"/>
            <a:ext cx="322146" cy="551366"/>
          </a:xfrm>
          <a:prstGeom prst="chevron">
            <a:avLst/>
          </a:prstGeom>
          <a:solidFill>
            <a:srgbClr val="FF9C0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 rot="5400000">
            <a:off x="2150505" y="3835354"/>
            <a:ext cx="322146" cy="551366"/>
          </a:xfrm>
          <a:prstGeom prst="chevron">
            <a:avLst/>
          </a:prstGeom>
          <a:solidFill>
            <a:srgbClr val="FF9C0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 rot="5400000">
            <a:off x="6715513" y="3835354"/>
            <a:ext cx="322146" cy="551366"/>
          </a:xfrm>
          <a:prstGeom prst="chevron">
            <a:avLst/>
          </a:prstGeom>
          <a:solidFill>
            <a:srgbClr val="FF9C0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lus 15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964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  <p:bldP spid="10" grpId="0" animBg="1"/>
      <p:bldP spid="17" grpId="0" animBg="1"/>
      <p:bldP spid="19" grpId="0" animBg="1"/>
      <p:bldP spid="20" grpId="0" animBg="1"/>
      <p:bldP spid="21" grpId="0" animBg="1"/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ortraitDiamond-Grey.png"/>
          <p:cNvPicPr>
            <a:picLocks noChangeAspect="1"/>
          </p:cNvPicPr>
          <p:nvPr/>
        </p:nvPicPr>
        <p:blipFill>
          <a:blip r:embed="rId2" cstate="screen"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855" y="1448742"/>
            <a:ext cx="919479" cy="1279408"/>
          </a:xfrm>
          <a:prstGeom prst="rect">
            <a:avLst/>
          </a:prstGeom>
        </p:spPr>
      </p:pic>
      <p:pic>
        <p:nvPicPr>
          <p:cNvPr id="14" name="Picture 13" descr="PortraitDiamond-Grey.png"/>
          <p:cNvPicPr>
            <a:picLocks noChangeAspect="1"/>
          </p:cNvPicPr>
          <p:nvPr/>
        </p:nvPicPr>
        <p:blipFill>
          <a:blip r:embed="rId2" cstate="screen">
            <a:alphaModFix am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728" y="1448742"/>
            <a:ext cx="919479" cy="1279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224" y="218963"/>
            <a:ext cx="7654430" cy="1051039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How Does Conflict Start</a:t>
            </a:r>
            <a:r>
              <a:rPr lang="en-US" dirty="0">
                <a:solidFill>
                  <a:schemeClr val="bg1"/>
                </a:solidFill>
                <a:latin typeface="Trebuchet MS"/>
                <a:cs typeface="Trebuchet MS"/>
              </a:rPr>
              <a:t>?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875842"/>
            <a:ext cx="9144000" cy="25428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78496" y="1448742"/>
            <a:ext cx="26491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Threat </a:t>
            </a:r>
            <a:r>
              <a:rPr lang="en-US" sz="2400" b="1" dirty="0" smtClean="0">
                <a:solidFill>
                  <a:srgbClr val="FFFFFF"/>
                </a:solidFill>
              </a:rPr>
              <a:t>of Overdone Strengths: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224" y="1683927"/>
            <a:ext cx="27469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FF"/>
                </a:solidFill>
              </a:rPr>
              <a:t>Threat to </a:t>
            </a:r>
            <a:r>
              <a:rPr lang="en-US" sz="2600" b="1" dirty="0" smtClean="0">
                <a:solidFill>
                  <a:srgbClr val="FFFFFF"/>
                </a:solidFill>
              </a:rPr>
              <a:t>Strengths:</a:t>
            </a:r>
            <a:endParaRPr lang="en-US" sz="2600" dirty="0"/>
          </a:p>
        </p:txBody>
      </p:sp>
      <p:pic>
        <p:nvPicPr>
          <p:cNvPr id="13" name="Picture 12" descr="MVS_GRAYclear.png"/>
          <p:cNvPicPr>
            <a:picLocks noChangeAspect="1"/>
          </p:cNvPicPr>
          <p:nvPr/>
        </p:nvPicPr>
        <p:blipFill>
          <a:blip r:embed="rId3" cstate="screen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964" y="1567691"/>
            <a:ext cx="1248993" cy="10813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45554" y="1683927"/>
            <a:ext cx="27469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FF"/>
                </a:solidFill>
              </a:rPr>
              <a:t>Threat to </a:t>
            </a:r>
          </a:p>
          <a:p>
            <a:r>
              <a:rPr lang="en-US" sz="2600" b="1" dirty="0" smtClean="0">
                <a:solidFill>
                  <a:srgbClr val="FFFFFF"/>
                </a:solidFill>
              </a:rPr>
              <a:t>Motives: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5554" y="3040479"/>
            <a:ext cx="297274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700" b="1" dirty="0" smtClean="0">
                <a:solidFill>
                  <a:srgbClr val="00B3F0"/>
                </a:solidFill>
              </a:rPr>
              <a:t>BLUES</a:t>
            </a:r>
            <a:r>
              <a:rPr lang="en-US" sz="1700" dirty="0" smtClean="0">
                <a:solidFill>
                  <a:srgbClr val="00B3F0"/>
                </a:solidFill>
              </a:rPr>
              <a:t> </a:t>
            </a:r>
            <a:r>
              <a:rPr lang="en-US" sz="1700" dirty="0" smtClean="0"/>
              <a:t>might </a:t>
            </a:r>
            <a:r>
              <a:rPr lang="en-US" sz="1700" dirty="0"/>
              <a:t>feel c</a:t>
            </a:r>
            <a:r>
              <a:rPr lang="en-US" sz="1700" dirty="0" smtClean="0"/>
              <a:t>onflict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/>
              <a:t>people </a:t>
            </a:r>
            <a:r>
              <a:rPr lang="en-US" sz="1700" dirty="0" smtClean="0"/>
              <a:t>are </a:t>
            </a:r>
            <a:r>
              <a:rPr lang="en-US" sz="1700" dirty="0"/>
              <a:t>mistreated.</a:t>
            </a:r>
          </a:p>
          <a:p>
            <a:pPr>
              <a:spcAft>
                <a:spcPts val="1200"/>
              </a:spcAft>
            </a:pPr>
            <a:r>
              <a:rPr lang="en-US" sz="1700" b="1" dirty="0" smtClean="0">
                <a:solidFill>
                  <a:srgbClr val="ED145A"/>
                </a:solidFill>
              </a:rPr>
              <a:t>REDS</a:t>
            </a:r>
            <a:r>
              <a:rPr lang="en-US" sz="1700" dirty="0" smtClean="0"/>
              <a:t> might </a:t>
            </a:r>
            <a:r>
              <a:rPr lang="en-US" sz="1700" dirty="0"/>
              <a:t>feel </a:t>
            </a:r>
            <a:r>
              <a:rPr lang="en-US" sz="1700" dirty="0" smtClean="0"/>
              <a:t>conflict </a:t>
            </a:r>
            <a:r>
              <a:rPr lang="en-US" sz="1700" dirty="0"/>
              <a:t>if a task </a:t>
            </a:r>
            <a:r>
              <a:rPr lang="en-US" sz="1700" dirty="0" smtClean="0"/>
              <a:t>is not </a:t>
            </a:r>
            <a:r>
              <a:rPr lang="en-US" sz="1700" dirty="0"/>
              <a:t>getting done.</a:t>
            </a:r>
          </a:p>
          <a:p>
            <a:pPr>
              <a:spcAft>
                <a:spcPts val="1200"/>
              </a:spcAft>
            </a:pPr>
            <a:r>
              <a:rPr lang="en-US" sz="1700" b="1" dirty="0" smtClean="0">
                <a:solidFill>
                  <a:srgbClr val="00AC6C"/>
                </a:solidFill>
              </a:rPr>
              <a:t>GREENS</a:t>
            </a:r>
            <a:r>
              <a:rPr lang="en-US" sz="1700" dirty="0" smtClean="0"/>
              <a:t> might </a:t>
            </a:r>
            <a:r>
              <a:rPr lang="en-US" sz="1700" dirty="0"/>
              <a:t>feel conflict if order is disrupted.</a:t>
            </a:r>
          </a:p>
          <a:p>
            <a:pPr>
              <a:spcAft>
                <a:spcPts val="1200"/>
              </a:spcAft>
            </a:pPr>
            <a:r>
              <a:rPr lang="en-US" sz="1700" b="1" dirty="0" smtClean="0">
                <a:solidFill>
                  <a:srgbClr val="00B3F0"/>
                </a:solidFill>
              </a:rPr>
              <a:t>H</a:t>
            </a:r>
            <a:r>
              <a:rPr lang="en-US" sz="1700" b="1" dirty="0" smtClean="0">
                <a:solidFill>
                  <a:srgbClr val="ED145A"/>
                </a:solidFill>
              </a:rPr>
              <a:t>U</a:t>
            </a:r>
            <a:r>
              <a:rPr lang="en-US" sz="1700" b="1" dirty="0" smtClean="0">
                <a:solidFill>
                  <a:srgbClr val="00AC6C"/>
                </a:solidFill>
              </a:rPr>
              <a:t>BS</a:t>
            </a:r>
            <a:r>
              <a:rPr lang="en-US" sz="1700" dirty="0" smtClean="0"/>
              <a:t> might </a:t>
            </a:r>
            <a:r>
              <a:rPr lang="en-US" sz="1700" dirty="0"/>
              <a:t>feel </a:t>
            </a:r>
            <a:r>
              <a:rPr lang="en-US" sz="1700" dirty="0" smtClean="0"/>
              <a:t>conflict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/>
              <a:t>flexibility </a:t>
            </a:r>
            <a:r>
              <a:rPr lang="en-US" sz="1700" dirty="0" smtClean="0"/>
              <a:t>is </a:t>
            </a:r>
            <a:r>
              <a:rPr lang="en-US" sz="1700" dirty="0"/>
              <a:t>restricted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sp>
        <p:nvSpPr>
          <p:cNvPr id="9" name="TextBox 8"/>
          <p:cNvSpPr txBox="1"/>
          <p:nvPr/>
        </p:nvSpPr>
        <p:spPr>
          <a:xfrm>
            <a:off x="6278496" y="3040479"/>
            <a:ext cx="26491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700" b="1" dirty="0" smtClean="0"/>
              <a:t>F</a:t>
            </a:r>
            <a:r>
              <a:rPr lang="en-US" sz="1700" dirty="0" smtClean="0"/>
              <a:t>requency</a:t>
            </a:r>
            <a:endParaRPr lang="en-US" sz="1700" dirty="0"/>
          </a:p>
          <a:p>
            <a:pPr>
              <a:spcAft>
                <a:spcPts val="1200"/>
              </a:spcAft>
            </a:pPr>
            <a:r>
              <a:rPr lang="en-US" sz="1700" b="1" dirty="0"/>
              <a:t>D</a:t>
            </a:r>
            <a:r>
              <a:rPr lang="en-US" sz="1700" dirty="0"/>
              <a:t>uration</a:t>
            </a:r>
          </a:p>
          <a:p>
            <a:pPr>
              <a:spcAft>
                <a:spcPts val="1200"/>
              </a:spcAft>
            </a:pPr>
            <a:r>
              <a:rPr lang="en-US" sz="1700" b="1" dirty="0"/>
              <a:t>I</a:t>
            </a:r>
            <a:r>
              <a:rPr lang="en-US" sz="1700" dirty="0"/>
              <a:t>ntensity</a:t>
            </a:r>
          </a:p>
          <a:p>
            <a:pPr>
              <a:spcAft>
                <a:spcPts val="1200"/>
              </a:spcAft>
            </a:pPr>
            <a:r>
              <a:rPr lang="en-US" sz="1700" b="1" dirty="0"/>
              <a:t>C</a:t>
            </a:r>
            <a:r>
              <a:rPr lang="en-US" sz="1700" dirty="0"/>
              <a:t>ontext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6224" y="3040479"/>
            <a:ext cx="23800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700" dirty="0" smtClean="0"/>
              <a:t>Strength </a:t>
            </a:r>
            <a:r>
              <a:rPr lang="en-US" sz="1700" dirty="0"/>
              <a:t>is </a:t>
            </a:r>
            <a:r>
              <a:rPr lang="en-US" sz="1700" dirty="0" smtClean="0"/>
              <a:t>restricted </a:t>
            </a:r>
            <a:br>
              <a:rPr lang="en-US" sz="1700" dirty="0" smtClean="0"/>
            </a:br>
            <a:r>
              <a:rPr lang="en-US" sz="1700" dirty="0" smtClean="0"/>
              <a:t>from </a:t>
            </a:r>
            <a:r>
              <a:rPr lang="en-US" sz="1700" dirty="0"/>
              <a:t>use</a:t>
            </a:r>
          </a:p>
          <a:p>
            <a:pPr>
              <a:spcAft>
                <a:spcPts val="1200"/>
              </a:spcAft>
            </a:pPr>
            <a:r>
              <a:rPr lang="en-US" sz="1700" dirty="0"/>
              <a:t>Strength is  </a:t>
            </a:r>
            <a:r>
              <a:rPr lang="en-US" sz="1700" dirty="0" smtClean="0"/>
              <a:t>disregarded </a:t>
            </a:r>
            <a:br>
              <a:rPr lang="en-US" sz="1700" dirty="0" smtClean="0"/>
            </a:br>
            <a:r>
              <a:rPr lang="en-US" sz="1700" dirty="0" smtClean="0"/>
              <a:t>or </a:t>
            </a:r>
            <a:r>
              <a:rPr lang="en-US" sz="1700" dirty="0"/>
              <a:t>insulted</a:t>
            </a:r>
          </a:p>
          <a:p>
            <a:pPr>
              <a:spcAft>
                <a:spcPts val="1200"/>
              </a:spcAft>
            </a:pPr>
            <a:r>
              <a:rPr lang="en-US" sz="1700" dirty="0"/>
              <a:t>Feeling forced </a:t>
            </a:r>
            <a:r>
              <a:rPr lang="en-US" sz="1700" dirty="0" smtClean="0"/>
              <a:t>to </a:t>
            </a:r>
            <a:br>
              <a:rPr lang="en-US" sz="1700" dirty="0" smtClean="0"/>
            </a:br>
            <a:r>
              <a:rPr lang="en-US" sz="1700" dirty="0" smtClean="0"/>
              <a:t>use </a:t>
            </a:r>
            <a:r>
              <a:rPr lang="en-US" sz="1700" dirty="0"/>
              <a:t>a non-preferred strength</a:t>
            </a:r>
          </a:p>
        </p:txBody>
      </p:sp>
      <p:sp>
        <p:nvSpPr>
          <p:cNvPr id="19" name="Plus 18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3550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" grpId="0"/>
      <p:bldP spid="8" grpId="0" build="p"/>
      <p:bldP spid="9" grpId="0"/>
      <p:bldP spid="10" grpId="0" build="p"/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332975"/>
            <a:ext cx="9144000" cy="2110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93220" y="3547226"/>
            <a:ext cx="4656678" cy="2436875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/>
              <a:t>When </a:t>
            </a:r>
            <a:r>
              <a:rPr lang="en-US" b="1" dirty="0"/>
              <a:t>things are going well </a:t>
            </a:r>
            <a:r>
              <a:rPr lang="en-US" sz="1800" i="1" dirty="0"/>
              <a:t>(</a:t>
            </a:r>
            <a:r>
              <a:rPr lang="en-US" sz="1800" i="1" dirty="0" smtClean="0"/>
              <a:t>Motivational Value System)</a:t>
            </a:r>
            <a:endParaRPr lang="en-US" sz="1800" i="1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b="1" dirty="0"/>
              <a:t>When faced with </a:t>
            </a:r>
            <a:r>
              <a:rPr lang="en-US" b="1" dirty="0" smtClean="0"/>
              <a:t>conflict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i="1" dirty="0" smtClean="0"/>
              <a:t>(Conflict Sequence) </a:t>
            </a:r>
            <a:endParaRPr lang="en-US" sz="1800" i="1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28340" y="935463"/>
            <a:ext cx="7979319" cy="2349971"/>
          </a:xfrm>
        </p:spPr>
        <p:txBody>
          <a:bodyPr>
            <a:normAutofit/>
          </a:bodyPr>
          <a:lstStyle/>
          <a:p>
            <a:pPr marL="0" indent="0" algn="l">
              <a:spcAft>
                <a:spcPts val="600"/>
              </a:spcAft>
            </a:pPr>
            <a:r>
              <a:rPr lang="en-US" sz="4400" dirty="0">
                <a:solidFill>
                  <a:schemeClr val="bg1"/>
                </a:solidFill>
              </a:rPr>
              <a:t>The SDI </a:t>
            </a:r>
            <a:r>
              <a:rPr lang="en-US" sz="4400" dirty="0" smtClean="0">
                <a:solidFill>
                  <a:schemeClr val="bg1"/>
                </a:solidFill>
              </a:rPr>
              <a:t>Measures Motives Under Two Conditions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9" name="Picture 8" descr="SDIcore_RGB-bi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488" y="3669313"/>
            <a:ext cx="1822676" cy="1176511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4225073" y="5521892"/>
            <a:ext cx="2496635" cy="805845"/>
          </a:xfrm>
          <a:prstGeom prst="wedgeRoundRectCallout">
            <a:avLst>
              <a:gd name="adj1" fmla="val -65069"/>
              <a:gd name="adj2" fmla="val -135065"/>
              <a:gd name="adj3" fmla="val 16667"/>
            </a:avLst>
          </a:prstGeom>
          <a:solidFill>
            <a:srgbClr val="FF9C03"/>
          </a:solidFill>
          <a:ln>
            <a:noFill/>
          </a:ln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i="1" dirty="0">
                <a:solidFill>
                  <a:srgbClr val="FFFFFF"/>
                </a:solidFill>
              </a:rPr>
              <a:t>SDI explains </a:t>
            </a:r>
            <a:r>
              <a:rPr lang="en-US" b="1" i="1" dirty="0">
                <a:solidFill>
                  <a:srgbClr val="FFFFFF"/>
                </a:solidFill>
              </a:rPr>
              <a:t>why</a:t>
            </a:r>
            <a:r>
              <a:rPr lang="en-US" i="1" dirty="0">
                <a:solidFill>
                  <a:srgbClr val="FFFFFF"/>
                </a:solidFill>
              </a:rPr>
              <a:t> </a:t>
            </a:r>
            <a:br>
              <a:rPr lang="en-US" i="1" dirty="0">
                <a:solidFill>
                  <a:srgbClr val="FFFFFF"/>
                </a:solidFill>
              </a:rPr>
            </a:br>
            <a:r>
              <a:rPr lang="en-US" i="1" dirty="0">
                <a:solidFill>
                  <a:srgbClr val="FFFFFF"/>
                </a:solidFill>
              </a:rPr>
              <a:t>we do what we do.</a:t>
            </a:r>
          </a:p>
        </p:txBody>
      </p:sp>
      <p:sp>
        <p:nvSpPr>
          <p:cNvPr id="12" name="Plus 11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7507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138615"/>
            <a:ext cx="4238687" cy="13728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Motives Under 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2 </a:t>
            </a:r>
            <a:r>
              <a:rPr lang="en-US" dirty="0">
                <a:solidFill>
                  <a:srgbClr val="FFFFFF"/>
                </a:solidFill>
              </a:rPr>
              <a:t>Conditions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00497" y="3891405"/>
            <a:ext cx="2925434" cy="269987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Motivational Value </a:t>
            </a:r>
            <a:br>
              <a:rPr lang="en-US" b="1" dirty="0" smtClean="0"/>
            </a:br>
            <a:r>
              <a:rPr lang="en-US" b="1" dirty="0" smtClean="0"/>
              <a:t>SYSTEM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/>
              <a:t>3 </a:t>
            </a:r>
            <a:r>
              <a:rPr lang="en-US" dirty="0" smtClean="0"/>
              <a:t>motives</a:t>
            </a:r>
            <a:br>
              <a:rPr lang="en-US" dirty="0" smtClean="0"/>
            </a:br>
            <a:r>
              <a:rPr lang="en-US" dirty="0" smtClean="0"/>
              <a:t>working </a:t>
            </a:r>
            <a:r>
              <a:rPr lang="en-US" dirty="0"/>
              <a:t>TOGETHER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78853" y="639703"/>
            <a:ext cx="5474773" cy="4741334"/>
            <a:chOff x="1987594" y="639703"/>
            <a:chExt cx="5474773" cy="4741334"/>
          </a:xfrm>
        </p:grpSpPr>
        <p:sp>
          <p:nvSpPr>
            <p:cNvPr id="7" name="Isosceles Triangle 6"/>
            <p:cNvSpPr/>
            <p:nvPr/>
          </p:nvSpPr>
          <p:spPr>
            <a:xfrm rot="10800000">
              <a:off x="1987595" y="639703"/>
              <a:ext cx="5474772" cy="474133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38100" dir="2700000" rotWithShape="0">
                <a:srgbClr val="000000">
                  <a:alpha val="4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SDItriangle2013v6CS-SimplifiedLO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7594" y="639704"/>
              <a:ext cx="5474773" cy="4741333"/>
            </a:xfrm>
            <a:prstGeom prst="rect">
              <a:avLst/>
            </a:prstGeom>
          </p:spPr>
        </p:pic>
      </p:grpSp>
      <p:sp>
        <p:nvSpPr>
          <p:cNvPr id="9" name="Subtitle 2"/>
          <p:cNvSpPr txBox="1">
            <a:spLocks/>
          </p:cNvSpPr>
          <p:nvPr/>
        </p:nvSpPr>
        <p:spPr>
          <a:xfrm>
            <a:off x="1630998" y="3891405"/>
            <a:ext cx="2925434" cy="2699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Conflict</a:t>
            </a:r>
            <a:br>
              <a:rPr lang="en-US" b="1" dirty="0" smtClean="0"/>
            </a:br>
            <a:r>
              <a:rPr lang="en-US" b="1" dirty="0" smtClean="0"/>
              <a:t>SEQUENCE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3 motives</a:t>
            </a:r>
            <a:br>
              <a:rPr lang="en-US" dirty="0" smtClean="0"/>
            </a:br>
            <a:r>
              <a:rPr lang="en-US" dirty="0" smtClean="0"/>
              <a:t>working in ORDER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67408" y="237632"/>
            <a:ext cx="182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CONDITION 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322" y="237632"/>
            <a:ext cx="182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CONDITION 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707483" y="2888076"/>
            <a:ext cx="159925" cy="1599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2337359" y="2968039"/>
            <a:ext cx="4370124" cy="0"/>
          </a:xfrm>
          <a:prstGeom prst="straightConnector1">
            <a:avLst/>
          </a:prstGeom>
          <a:ln w="57150" cmpd="sng">
            <a:solidFill>
              <a:schemeClr val="tx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13883" y="2571712"/>
            <a:ext cx="182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“Dot”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2564910"/>
            <a:ext cx="1730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“Arrowhead”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Plus 19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520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29531 1.1111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74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/>
      <p:bldP spid="9" grpId="1"/>
      <p:bldP spid="10" grpId="0"/>
      <p:bldP spid="11" grpId="0"/>
      <p:bldP spid="12" grpId="0" animBg="1"/>
      <p:bldP spid="17" grpId="0"/>
      <p:bldP spid="18" grpId="0"/>
      <p:bldP spid="2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8808" y="-226904"/>
            <a:ext cx="18161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3</a:t>
            </a:r>
            <a:endParaRPr lang="en-US" sz="15000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5903" y="948438"/>
            <a:ext cx="4888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entury Gothic"/>
                <a:cs typeface="Century Gothic"/>
              </a:rPr>
              <a:t>Motives in Conflict</a:t>
            </a:r>
            <a:endParaRPr lang="en-US" sz="4000" dirty="0"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903" y="2267418"/>
            <a:ext cx="5334000" cy="563756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ACCOMMODATE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1903" y="3265452"/>
            <a:ext cx="5334000" cy="563756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ASSERT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1903" y="4265963"/>
            <a:ext cx="5334000" cy="563756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640" dirty="0" smtClean="0">
                <a:latin typeface="Century Gothic"/>
                <a:cs typeface="Century Gothic"/>
              </a:rPr>
              <a:t>ANALYZE</a:t>
            </a:r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2783" y="1857534"/>
            <a:ext cx="420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 smtClean="0">
                <a:latin typeface="Century Gothic"/>
                <a:cs typeface="Century Gothic"/>
              </a:rPr>
              <a:t>Wanting to...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1903" y="2806394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008ED8"/>
                </a:solidFill>
                <a:latin typeface="Century Gothic"/>
                <a:cs typeface="Century Gothic"/>
              </a:rPr>
              <a:t>...and preserve harmony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1903" y="3799773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C00737"/>
                </a:solidFill>
                <a:latin typeface="Century Gothic"/>
                <a:cs typeface="Century Gothic"/>
              </a:rPr>
              <a:t>.</a:t>
            </a:r>
            <a:r>
              <a:rPr lang="en-US" i="1" dirty="0">
                <a:solidFill>
                  <a:srgbClr val="C00737"/>
                </a:solidFill>
                <a:latin typeface="Century Gothic"/>
                <a:cs typeface="Century Gothic"/>
              </a:rPr>
              <a:t>.</a:t>
            </a:r>
            <a:r>
              <a:rPr lang="en-US" i="1" dirty="0" smtClean="0">
                <a:solidFill>
                  <a:srgbClr val="C00737"/>
                </a:solidFill>
                <a:latin typeface="Century Gothic"/>
                <a:cs typeface="Century Gothic"/>
              </a:rPr>
              <a:t>.and prevail over obstacles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1903" y="4804939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i="1" dirty="0" smtClean="0">
                <a:solidFill>
                  <a:srgbClr val="00754A"/>
                </a:solidFill>
                <a:latin typeface="Century Gothic"/>
                <a:cs typeface="Century Gothic"/>
              </a:rPr>
              <a:t>...and slow things down</a:t>
            </a:r>
          </a:p>
        </p:txBody>
      </p:sp>
      <p:sp>
        <p:nvSpPr>
          <p:cNvPr id="15" name="Plus 14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6872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us 52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5903" y="948439"/>
            <a:ext cx="8180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entury Gothic"/>
                <a:cs typeface="Century Gothic"/>
              </a:rPr>
              <a:t>Your Conflict Sequence</a:t>
            </a:r>
            <a:endParaRPr lang="en-US" sz="4000" dirty="0"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1903" y="2267418"/>
            <a:ext cx="5334000" cy="563756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903" y="3265452"/>
            <a:ext cx="5334000" cy="563756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1903" y="4265963"/>
            <a:ext cx="5334000" cy="563756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2783" y="1857534"/>
            <a:ext cx="4639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 smtClean="0">
                <a:latin typeface="Century Gothic"/>
                <a:cs typeface="Century Gothic"/>
              </a:rPr>
              <a:t>The </a:t>
            </a:r>
            <a:r>
              <a:rPr lang="en-US" sz="1600" b="1" i="1" dirty="0" smtClean="0">
                <a:latin typeface="Century Gothic"/>
                <a:cs typeface="Century Gothic"/>
              </a:rPr>
              <a:t>order </a:t>
            </a:r>
            <a:r>
              <a:rPr lang="en-US" sz="1600" i="1" dirty="0" smtClean="0">
                <a:latin typeface="Century Gothic"/>
                <a:cs typeface="Century Gothic"/>
              </a:rPr>
              <a:t>of </a:t>
            </a:r>
            <a:r>
              <a:rPr lang="en-US" sz="1600" i="1" dirty="0">
                <a:latin typeface="Century Gothic"/>
                <a:cs typeface="Century Gothic"/>
              </a:rPr>
              <a:t>the three motives</a:t>
            </a:r>
            <a:r>
              <a:rPr lang="en-US" sz="1600" i="1" dirty="0" smtClean="0">
                <a:latin typeface="Century Gothic"/>
                <a:cs typeface="Century Gothic"/>
              </a:rPr>
              <a:t>...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18741" y="2267418"/>
            <a:ext cx="4517161" cy="563756"/>
          </a:xfrm>
          <a:prstGeom prst="rect">
            <a:avLst/>
          </a:prstGeom>
          <a:solidFill>
            <a:srgbClr val="83E8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12917" y="3265452"/>
            <a:ext cx="2422985" cy="563756"/>
          </a:xfrm>
          <a:prstGeom prst="rect">
            <a:avLst/>
          </a:prstGeom>
          <a:solidFill>
            <a:srgbClr val="F89AA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75477" y="4265963"/>
            <a:ext cx="3760426" cy="563756"/>
          </a:xfrm>
          <a:prstGeom prst="rect">
            <a:avLst/>
          </a:prstGeom>
          <a:solidFill>
            <a:srgbClr val="82D7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640" dirty="0">
              <a:latin typeface="Century Gothic"/>
              <a:cs typeface="Century Gothic"/>
            </a:endParaRPr>
          </a:p>
        </p:txBody>
      </p:sp>
      <p:pic>
        <p:nvPicPr>
          <p:cNvPr id="11" name="Picture 10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3" y="3476492"/>
            <a:ext cx="5334000" cy="147738"/>
          </a:xfrm>
          <a:prstGeom prst="rect">
            <a:avLst/>
          </a:prstGeom>
        </p:spPr>
      </p:pic>
      <p:pic>
        <p:nvPicPr>
          <p:cNvPr id="12" name="Picture 11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2" y="2464209"/>
            <a:ext cx="5334000" cy="147738"/>
          </a:xfrm>
          <a:prstGeom prst="rect">
            <a:avLst/>
          </a:prstGeom>
        </p:spPr>
      </p:pic>
      <p:pic>
        <p:nvPicPr>
          <p:cNvPr id="13" name="Picture 12" descr="100sca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03" y="4471428"/>
            <a:ext cx="5334000" cy="1477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35512" y="2368532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7133" y="2368532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5512" y="3375859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97133" y="3375859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9231" y="4367079"/>
            <a:ext cx="279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0852" y="4367079"/>
            <a:ext cx="63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rPr>
              <a:t>100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497296" y="2831174"/>
            <a:ext cx="421297" cy="337356"/>
            <a:chOff x="4466668" y="2831174"/>
            <a:chExt cx="421297" cy="337356"/>
          </a:xfrm>
        </p:grpSpPr>
        <p:sp>
          <p:nvSpPr>
            <p:cNvPr id="21" name="Oval 20"/>
            <p:cNvSpPr/>
            <p:nvPr/>
          </p:nvSpPr>
          <p:spPr>
            <a:xfrm>
              <a:off x="4541715" y="2897327"/>
              <a:ext cx="271203" cy="271203"/>
            </a:xfrm>
            <a:prstGeom prst="ellipse">
              <a:avLst/>
            </a:prstGeom>
            <a:ln w="12700" cmpd="sng">
              <a:solidFill>
                <a:srgbClr val="00B3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cxnSp>
          <p:nvCxnSpPr>
            <p:cNvPr id="25" name="Straight Connector 24"/>
            <p:cNvCxnSpPr>
              <a:stCxn id="21" idx="0"/>
            </p:cNvCxnSpPr>
            <p:nvPr/>
          </p:nvCxnSpPr>
          <p:spPr>
            <a:xfrm flipV="1">
              <a:off x="4677317" y="2831174"/>
              <a:ext cx="0" cy="66153"/>
            </a:xfrm>
            <a:prstGeom prst="line">
              <a:avLst/>
            </a:prstGeom>
            <a:ln w="12700" cmpd="sng">
              <a:solidFill>
                <a:srgbClr val="00B3F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466668" y="2881382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16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02268" y="3832163"/>
            <a:ext cx="421297" cy="337356"/>
            <a:chOff x="2843546" y="3832163"/>
            <a:chExt cx="421297" cy="337356"/>
          </a:xfrm>
        </p:grpSpPr>
        <p:sp>
          <p:nvSpPr>
            <p:cNvPr id="29" name="Oval 28"/>
            <p:cNvSpPr/>
            <p:nvPr/>
          </p:nvSpPr>
          <p:spPr>
            <a:xfrm>
              <a:off x="2918593" y="3898316"/>
              <a:ext cx="271203" cy="271203"/>
            </a:xfrm>
            <a:prstGeom prst="ellipse">
              <a:avLst/>
            </a:prstGeom>
            <a:ln w="12700" cmpd="sng">
              <a:solidFill>
                <a:srgbClr val="ED145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cxnSp>
          <p:nvCxnSpPr>
            <p:cNvPr id="30" name="Straight Connector 29"/>
            <p:cNvCxnSpPr>
              <a:stCxn id="29" idx="0"/>
            </p:cNvCxnSpPr>
            <p:nvPr/>
          </p:nvCxnSpPr>
          <p:spPr>
            <a:xfrm flipV="1">
              <a:off x="3054195" y="3832163"/>
              <a:ext cx="0" cy="66153"/>
            </a:xfrm>
            <a:prstGeom prst="line">
              <a:avLst/>
            </a:prstGeom>
            <a:ln w="12700" cmpd="sng">
              <a:solidFill>
                <a:srgbClr val="ED145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843546" y="3882371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54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51727" y="4832458"/>
            <a:ext cx="421297" cy="337356"/>
            <a:chOff x="3054180" y="4832458"/>
            <a:chExt cx="421297" cy="337356"/>
          </a:xfrm>
        </p:grpSpPr>
        <p:grpSp>
          <p:nvGrpSpPr>
            <p:cNvPr id="35" name="Group 34"/>
            <p:cNvGrpSpPr/>
            <p:nvPr/>
          </p:nvGrpSpPr>
          <p:grpSpPr>
            <a:xfrm>
              <a:off x="3129227" y="4832458"/>
              <a:ext cx="271203" cy="337356"/>
              <a:chOff x="3129227" y="4832458"/>
              <a:chExt cx="271203" cy="337356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3129227" y="4898611"/>
                <a:ext cx="271203" cy="271203"/>
              </a:xfrm>
              <a:prstGeom prst="ellipse">
                <a:avLst/>
              </a:prstGeom>
              <a:ln w="12700" cmpd="sng">
                <a:solidFill>
                  <a:srgbClr val="00AC6C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cxnSp>
            <p:nvCxnSpPr>
              <p:cNvPr id="33" name="Straight Connector 32"/>
              <p:cNvCxnSpPr>
                <a:stCxn id="32" idx="0"/>
              </p:cNvCxnSpPr>
              <p:nvPr/>
            </p:nvCxnSpPr>
            <p:spPr>
              <a:xfrm flipV="1">
                <a:off x="3264829" y="4832458"/>
                <a:ext cx="0" cy="66153"/>
              </a:xfrm>
              <a:prstGeom prst="line">
                <a:avLst/>
              </a:prstGeom>
              <a:ln w="12700" cmpd="sng">
                <a:solidFill>
                  <a:srgbClr val="00AC6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>
              <a:off x="3054180" y="4882666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30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848864" y="5032291"/>
            <a:ext cx="3047331" cy="1173893"/>
            <a:chOff x="5848864" y="5032291"/>
            <a:chExt cx="3047331" cy="1173893"/>
          </a:xfrm>
          <a:solidFill>
            <a:srgbClr val="FF9C03"/>
          </a:solidFill>
        </p:grpSpPr>
        <p:sp>
          <p:nvSpPr>
            <p:cNvPr id="41" name="Oval Callout 40"/>
            <p:cNvSpPr/>
            <p:nvPr/>
          </p:nvSpPr>
          <p:spPr>
            <a:xfrm>
              <a:off x="7585676" y="5055887"/>
              <a:ext cx="1139568" cy="1046978"/>
            </a:xfrm>
            <a:prstGeom prst="wedgeEllipseCallout">
              <a:avLst>
                <a:gd name="adj1" fmla="val -59730"/>
                <a:gd name="adj2" fmla="val -27977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Callout 42"/>
            <p:cNvSpPr/>
            <p:nvPr/>
          </p:nvSpPr>
          <p:spPr>
            <a:xfrm>
              <a:off x="7654323" y="5055887"/>
              <a:ext cx="1139568" cy="1046978"/>
            </a:xfrm>
            <a:prstGeom prst="wedgeEllipseCallout">
              <a:avLst>
                <a:gd name="adj1" fmla="val -68766"/>
                <a:gd name="adj2" fmla="val -18480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Callout 43"/>
            <p:cNvSpPr/>
            <p:nvPr/>
          </p:nvSpPr>
          <p:spPr>
            <a:xfrm>
              <a:off x="7585676" y="5055887"/>
              <a:ext cx="1139568" cy="957735"/>
            </a:xfrm>
            <a:prstGeom prst="wedgeEllipseCallout">
              <a:avLst>
                <a:gd name="adj1" fmla="val -59730"/>
                <a:gd name="adj2" fmla="val -95909"/>
              </a:avLst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848864" y="5032291"/>
              <a:ext cx="3047331" cy="1173893"/>
            </a:xfrm>
            <a:prstGeom prst="roundRect">
              <a:avLst/>
            </a:prstGeom>
            <a:grpFill/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rgbClr val="FFFFFF"/>
                  </a:solidFill>
                </a:rPr>
                <a:t>Three scales </a:t>
              </a:r>
              <a:endParaRPr lang="en-US" sz="2400" i="1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en-US" sz="2400" i="1" dirty="0" smtClean="0">
                  <a:solidFill>
                    <a:srgbClr val="FFFFFF"/>
                  </a:solidFill>
                </a:rPr>
                <a:t>from </a:t>
              </a:r>
              <a:r>
                <a:rPr lang="en-US" sz="2400" i="1" dirty="0">
                  <a:solidFill>
                    <a:srgbClr val="FFFFFF"/>
                  </a:solidFill>
                </a:rPr>
                <a:t>0 </a:t>
              </a:r>
              <a:r>
                <a:rPr lang="en-US" sz="2400" i="1" dirty="0" smtClean="0">
                  <a:solidFill>
                    <a:srgbClr val="FFFFFF"/>
                  </a:solidFill>
                </a:rPr>
                <a:t>to </a:t>
              </a:r>
              <a:r>
                <a:rPr lang="en-US" sz="2400" i="1" dirty="0">
                  <a:solidFill>
                    <a:srgbClr val="FFFFFF"/>
                  </a:solidFill>
                </a:rPr>
                <a:t>100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47135" y="5159945"/>
            <a:ext cx="3047331" cy="1173893"/>
            <a:chOff x="3947135" y="5159945"/>
            <a:chExt cx="3047331" cy="1173893"/>
          </a:xfrm>
        </p:grpSpPr>
        <p:sp>
          <p:nvSpPr>
            <p:cNvPr id="46" name="Oval Callout 45"/>
            <p:cNvSpPr/>
            <p:nvPr/>
          </p:nvSpPr>
          <p:spPr>
            <a:xfrm>
              <a:off x="3960857" y="5183541"/>
              <a:ext cx="1139568" cy="1046978"/>
            </a:xfrm>
            <a:prstGeom prst="wedgeEllipseCallout">
              <a:avLst>
                <a:gd name="adj1" fmla="val 23112"/>
                <a:gd name="adj2" fmla="val -142669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Callout 46"/>
            <p:cNvSpPr/>
            <p:nvPr/>
          </p:nvSpPr>
          <p:spPr>
            <a:xfrm>
              <a:off x="4201129" y="5183541"/>
              <a:ext cx="1139568" cy="1046978"/>
            </a:xfrm>
            <a:prstGeom prst="wedgeEllipseCallout">
              <a:avLst>
                <a:gd name="adj1" fmla="val -170863"/>
                <a:gd name="adj2" fmla="val -244331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Callout 47"/>
            <p:cNvSpPr/>
            <p:nvPr/>
          </p:nvSpPr>
          <p:spPr>
            <a:xfrm>
              <a:off x="4283512" y="5183541"/>
              <a:ext cx="1139568" cy="957735"/>
            </a:xfrm>
            <a:prstGeom prst="wedgeEllipseCallout">
              <a:avLst>
                <a:gd name="adj1" fmla="val -110935"/>
                <a:gd name="adj2" fmla="val -63654"/>
              </a:avLst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3947135" y="5159945"/>
              <a:ext cx="3047331" cy="1173893"/>
            </a:xfrm>
            <a:prstGeom prst="roundRect">
              <a:avLst/>
            </a:prstGeom>
            <a:solidFill>
              <a:srgbClr val="FF9C03"/>
            </a:solidFill>
            <a:ln>
              <a:noFill/>
            </a:ln>
            <a:effectLst>
              <a:outerShdw blurRad="1524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smtClean="0">
                  <a:solidFill>
                    <a:srgbClr val="FFFFFF"/>
                  </a:solidFill>
                </a:rPr>
                <a:t>Your three </a:t>
              </a:r>
              <a:r>
                <a:rPr lang="en-US" sz="2000" i="1" dirty="0">
                  <a:solidFill>
                    <a:srgbClr val="FFFFFF"/>
                  </a:solidFill>
                </a:rPr>
                <a:t>scores </a:t>
              </a:r>
              <a:r>
                <a:rPr lang="en-US" sz="2000" i="1" dirty="0" smtClean="0">
                  <a:solidFill>
                    <a:srgbClr val="FFFFFF"/>
                  </a:solidFill>
                </a:rPr>
                <a:t/>
              </a:r>
              <a:br>
                <a:rPr lang="en-US" sz="2000" i="1" dirty="0" smtClean="0">
                  <a:solidFill>
                    <a:srgbClr val="FFFFFF"/>
                  </a:solidFill>
                </a:rPr>
              </a:br>
              <a:r>
                <a:rPr lang="en-US" sz="2000" i="1" dirty="0" smtClean="0">
                  <a:solidFill>
                    <a:srgbClr val="FFFFFF"/>
                  </a:solidFill>
                </a:rPr>
                <a:t>from SDI </a:t>
              </a:r>
              <a:r>
                <a:rPr lang="en-US" sz="2000" i="1" dirty="0">
                  <a:solidFill>
                    <a:srgbClr val="FFFFFF"/>
                  </a:solidFill>
                </a:rPr>
                <a:t>Condition </a:t>
              </a:r>
              <a:r>
                <a:rPr lang="en-US" sz="2000" i="1" dirty="0" smtClean="0">
                  <a:solidFill>
                    <a:srgbClr val="FFFFFF"/>
                  </a:solidFill>
                </a:rPr>
                <a:t>2 </a:t>
              </a:r>
              <a:r>
                <a:rPr lang="en-US" sz="1600" i="1" dirty="0" smtClean="0">
                  <a:solidFill>
                    <a:srgbClr val="FFFFFF"/>
                  </a:solidFill>
                </a:rPr>
                <a:t>(Conflict)</a:t>
              </a:r>
              <a:endParaRPr lang="en-US" sz="1600" i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69139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446473" y="172468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" dirty="0" smtClean="0">
                <a:solidFill>
                  <a:schemeClr val="tx1"/>
                </a:solidFill>
                <a:cs typeface="Century Gothic"/>
              </a:rPr>
              <a:t>Locating Your </a:t>
            </a:r>
            <a:br>
              <a:rPr lang="en-US" sz="3700" dirty="0" smtClean="0">
                <a:solidFill>
                  <a:schemeClr val="tx1"/>
                </a:solidFill>
                <a:cs typeface="Century Gothic"/>
              </a:rPr>
            </a:br>
            <a:r>
              <a:rPr lang="en-US" sz="3700" dirty="0" smtClean="0">
                <a:solidFill>
                  <a:schemeClr val="tx1"/>
                </a:solidFill>
                <a:cs typeface="Century Gothic"/>
              </a:rPr>
              <a:t>CS Arrowhead</a:t>
            </a:r>
            <a:endParaRPr lang="en-US" sz="37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255615" y="624703"/>
            <a:ext cx="1276631" cy="2169297"/>
          </a:xfrm>
          <a:prstGeom prst="line">
            <a:avLst/>
          </a:prstGeom>
          <a:ln>
            <a:solidFill>
              <a:srgbClr val="ED145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6568" y="4615531"/>
            <a:ext cx="4683952" cy="495055"/>
            <a:chOff x="576568" y="4615531"/>
            <a:chExt cx="4683952" cy="495055"/>
          </a:xfrm>
        </p:grpSpPr>
        <p:sp>
          <p:nvSpPr>
            <p:cNvPr id="21" name="Pentagon 20"/>
            <p:cNvSpPr/>
            <p:nvPr/>
          </p:nvSpPr>
          <p:spPr>
            <a:xfrm>
              <a:off x="576568" y="4615531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ED14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Pentagon 21"/>
            <p:cNvSpPr/>
            <p:nvPr/>
          </p:nvSpPr>
          <p:spPr>
            <a:xfrm>
              <a:off x="3132666" y="4615532"/>
              <a:ext cx="2127853" cy="495054"/>
            </a:xfrm>
            <a:prstGeom prst="homePlate">
              <a:avLst>
                <a:gd name="adj" fmla="val 85916"/>
              </a:avLst>
            </a:prstGeom>
            <a:solidFill>
              <a:srgbClr val="F69AA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4792324"/>
              <a:ext cx="4683947" cy="129733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576566" y="5244734"/>
            <a:ext cx="4683950" cy="495055"/>
            <a:chOff x="576566" y="5498715"/>
            <a:chExt cx="4683950" cy="495055"/>
          </a:xfrm>
        </p:grpSpPr>
        <p:grpSp>
          <p:nvGrpSpPr>
            <p:cNvPr id="39" name="Group 38"/>
            <p:cNvGrpSpPr/>
            <p:nvPr/>
          </p:nvGrpSpPr>
          <p:grpSpPr>
            <a:xfrm rot="16200000">
              <a:off x="2671013" y="3404268"/>
              <a:ext cx="495055" cy="4683950"/>
              <a:chOff x="7409821" y="657013"/>
              <a:chExt cx="495055" cy="4683950"/>
            </a:xfrm>
          </p:grpSpPr>
          <p:sp>
            <p:nvSpPr>
              <p:cNvPr id="41" name="Pentagon 40"/>
              <p:cNvSpPr/>
              <p:nvPr/>
            </p:nvSpPr>
            <p:spPr>
              <a:xfrm rot="5400000">
                <a:off x="5315374" y="2751461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Pentagon 41"/>
              <p:cNvSpPr/>
              <p:nvPr/>
            </p:nvSpPr>
            <p:spPr>
              <a:xfrm rot="5400000">
                <a:off x="6014868" y="3450956"/>
                <a:ext cx="3284959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4D69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68" y="5693484"/>
              <a:ext cx="4683947" cy="129733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576567" y="3985109"/>
            <a:ext cx="4683953" cy="495054"/>
            <a:chOff x="576567" y="3401700"/>
            <a:chExt cx="4683953" cy="495054"/>
          </a:xfrm>
        </p:grpSpPr>
        <p:grpSp>
          <p:nvGrpSpPr>
            <p:cNvPr id="44" name="Group 43"/>
            <p:cNvGrpSpPr/>
            <p:nvPr/>
          </p:nvGrpSpPr>
          <p:grpSpPr>
            <a:xfrm rot="16200000">
              <a:off x="2671015" y="1307252"/>
              <a:ext cx="495054" cy="4683950"/>
              <a:chOff x="5194942" y="657012"/>
              <a:chExt cx="495055" cy="4683951"/>
            </a:xfrm>
          </p:grpSpPr>
          <p:sp>
            <p:nvSpPr>
              <p:cNvPr id="48" name="Pentagon 47"/>
              <p:cNvSpPr/>
              <p:nvPr/>
            </p:nvSpPr>
            <p:spPr>
              <a:xfrm rot="5400000">
                <a:off x="3100495" y="2751460"/>
                <a:ext cx="4683950" cy="495054"/>
              </a:xfrm>
              <a:prstGeom prst="homePlate">
                <a:avLst>
                  <a:gd name="adj" fmla="val 85916"/>
                </a:avLst>
              </a:prstGeom>
              <a:solidFill>
                <a:srgbClr val="00B3F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Pentagon 48"/>
              <p:cNvSpPr/>
              <p:nvPr/>
            </p:nvSpPr>
            <p:spPr>
              <a:xfrm rot="5400000">
                <a:off x="3456617" y="3107585"/>
                <a:ext cx="3971703" cy="495054"/>
              </a:xfrm>
              <a:prstGeom prst="homePlate">
                <a:avLst>
                  <a:gd name="adj" fmla="val 85916"/>
                </a:avLst>
              </a:prstGeom>
              <a:solidFill>
                <a:srgbClr val="86DCF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5" name="Picture 44" descr="100scal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3" y="3590202"/>
              <a:ext cx="4683947" cy="129733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3038297" y="1392800"/>
            <a:ext cx="4683950" cy="683660"/>
            <a:chOff x="3038297" y="1392800"/>
            <a:chExt cx="4683950" cy="683660"/>
          </a:xfrm>
        </p:grpSpPr>
        <p:sp>
          <p:nvSpPr>
            <p:cNvPr id="73" name="Pentagon 72"/>
            <p:cNvSpPr/>
            <p:nvPr/>
          </p:nvSpPr>
          <p:spPr>
            <a:xfrm rot="12600000">
              <a:off x="3038297" y="1581406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00B3F0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entagon 73"/>
            <p:cNvSpPr/>
            <p:nvPr/>
          </p:nvSpPr>
          <p:spPr>
            <a:xfrm rot="12600000">
              <a:off x="3088835" y="1392800"/>
              <a:ext cx="3929528" cy="495054"/>
            </a:xfrm>
            <a:prstGeom prst="homePlate">
              <a:avLst>
                <a:gd name="adj" fmla="val 85916"/>
              </a:avLst>
            </a:prstGeom>
            <a:solidFill>
              <a:srgbClr val="86DCF4">
                <a:alpha val="83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5" name="Straight Connector 74"/>
          <p:cNvCxnSpPr/>
          <p:nvPr/>
        </p:nvCxnSpPr>
        <p:spPr>
          <a:xfrm flipV="1">
            <a:off x="5618238" y="624704"/>
            <a:ext cx="2286000" cy="3990828"/>
          </a:xfrm>
          <a:prstGeom prst="line">
            <a:avLst/>
          </a:prstGeom>
          <a:ln>
            <a:solidFill>
              <a:srgbClr val="00B3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51726" y="2590684"/>
            <a:ext cx="421297" cy="287148"/>
            <a:chOff x="8204096" y="3886463"/>
            <a:chExt cx="421297" cy="287148"/>
          </a:xfrm>
        </p:grpSpPr>
        <p:sp>
          <p:nvSpPr>
            <p:cNvPr id="77" name="Oval 76"/>
            <p:cNvSpPr/>
            <p:nvPr/>
          </p:nvSpPr>
          <p:spPr>
            <a:xfrm>
              <a:off x="8279143" y="3902408"/>
              <a:ext cx="271203" cy="271203"/>
            </a:xfrm>
            <a:prstGeom prst="ellipse">
              <a:avLst/>
            </a:prstGeom>
            <a:ln w="12700" cmpd="sng">
              <a:solidFill>
                <a:srgbClr val="00B3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204096" y="3886463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16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08941" y="660987"/>
            <a:ext cx="495055" cy="4683950"/>
            <a:chOff x="5808941" y="660987"/>
            <a:chExt cx="495055" cy="4683950"/>
          </a:xfrm>
        </p:grpSpPr>
        <p:sp>
          <p:nvSpPr>
            <p:cNvPr id="83" name="Pentagon 82"/>
            <p:cNvSpPr/>
            <p:nvPr/>
          </p:nvSpPr>
          <p:spPr>
            <a:xfrm rot="5400000">
              <a:off x="3714494" y="2755435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chemeClr val="accent3">
                <a:alpha val="6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Pentagon 83"/>
            <p:cNvSpPr/>
            <p:nvPr/>
          </p:nvSpPr>
          <p:spPr>
            <a:xfrm rot="5400000">
              <a:off x="4405438" y="3446380"/>
              <a:ext cx="3302060" cy="495054"/>
            </a:xfrm>
            <a:prstGeom prst="homePlate">
              <a:avLst>
                <a:gd name="adj" fmla="val 85916"/>
              </a:avLst>
            </a:prstGeom>
            <a:solidFill>
              <a:srgbClr val="84D69D">
                <a:alpha val="7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846414" y="1627619"/>
            <a:ext cx="421297" cy="287148"/>
            <a:chOff x="8384463" y="4016196"/>
            <a:chExt cx="421297" cy="287148"/>
          </a:xfrm>
        </p:grpSpPr>
        <p:sp>
          <p:nvSpPr>
            <p:cNvPr id="86" name="Oval 85"/>
            <p:cNvSpPr/>
            <p:nvPr/>
          </p:nvSpPr>
          <p:spPr>
            <a:xfrm>
              <a:off x="8459510" y="4032141"/>
              <a:ext cx="271203" cy="271203"/>
            </a:xfrm>
            <a:prstGeom prst="ellipse">
              <a:avLst/>
            </a:prstGeom>
            <a:ln w="12700" cmpd="sng">
              <a:solidFill>
                <a:srgbClr val="00AC6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384463" y="4016196"/>
              <a:ext cx="421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30</a:t>
              </a:r>
            </a:p>
          </p:txBody>
        </p:sp>
      </p:grpSp>
      <p:cxnSp>
        <p:nvCxnSpPr>
          <p:cNvPr id="89" name="Straight Connector 88"/>
          <p:cNvCxnSpPr/>
          <p:nvPr/>
        </p:nvCxnSpPr>
        <p:spPr>
          <a:xfrm flipV="1">
            <a:off x="4082143" y="2042877"/>
            <a:ext cx="3943047" cy="2"/>
          </a:xfrm>
          <a:prstGeom prst="line">
            <a:avLst/>
          </a:prstGeom>
          <a:ln>
            <a:solidFill>
              <a:srgbClr val="00AC6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 rot="19800000">
            <a:off x="4401284" y="1581403"/>
            <a:ext cx="4683951" cy="495055"/>
            <a:chOff x="-366420" y="1873285"/>
            <a:chExt cx="4683951" cy="495055"/>
          </a:xfrm>
        </p:grpSpPr>
        <p:sp>
          <p:nvSpPr>
            <p:cNvPr id="52" name="Pentagon 51"/>
            <p:cNvSpPr/>
            <p:nvPr/>
          </p:nvSpPr>
          <p:spPr>
            <a:xfrm>
              <a:off x="-366420" y="1873285"/>
              <a:ext cx="4683950" cy="495054"/>
            </a:xfrm>
            <a:prstGeom prst="homePlate">
              <a:avLst>
                <a:gd name="adj" fmla="val 85916"/>
              </a:avLst>
            </a:prstGeom>
            <a:solidFill>
              <a:srgbClr val="ED145A">
                <a:alpha val="6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Pentagon 52"/>
            <p:cNvSpPr/>
            <p:nvPr/>
          </p:nvSpPr>
          <p:spPr>
            <a:xfrm>
              <a:off x="2189678" y="1873286"/>
              <a:ext cx="2127853" cy="495054"/>
            </a:xfrm>
            <a:prstGeom prst="homePlate">
              <a:avLst>
                <a:gd name="adj" fmla="val 85916"/>
              </a:avLst>
            </a:prstGeom>
            <a:solidFill>
              <a:srgbClr val="F69AAD">
                <a:alpha val="7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val 15"/>
          <p:cNvSpPr/>
          <p:nvPr/>
        </p:nvSpPr>
        <p:spPr>
          <a:xfrm>
            <a:off x="5187948" y="1774597"/>
            <a:ext cx="145143" cy="1451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/>
          <p:cNvGrpSpPr/>
          <p:nvPr/>
        </p:nvGrpSpPr>
        <p:grpSpPr>
          <a:xfrm>
            <a:off x="6524473" y="1688401"/>
            <a:ext cx="880058" cy="287147"/>
            <a:chOff x="1996321" y="5710380"/>
            <a:chExt cx="880058" cy="287147"/>
          </a:xfrm>
        </p:grpSpPr>
        <p:sp>
          <p:nvSpPr>
            <p:cNvPr id="91" name="Oval 90"/>
            <p:cNvSpPr/>
            <p:nvPr/>
          </p:nvSpPr>
          <p:spPr>
            <a:xfrm>
              <a:off x="2037043" y="5726324"/>
              <a:ext cx="271203" cy="271203"/>
            </a:xfrm>
            <a:prstGeom prst="ellipse">
              <a:avLst/>
            </a:prstGeom>
            <a:ln w="12700" cmpd="sng">
              <a:solidFill>
                <a:srgbClr val="ED145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996321" y="5710380"/>
              <a:ext cx="880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Century Gothic"/>
                  <a:cs typeface="Century Gothic"/>
                </a:rPr>
                <a:t>54</a:t>
              </a:r>
              <a:endParaRPr lang="en-US" sz="1200" b="1" dirty="0" smtClean="0">
                <a:solidFill>
                  <a:srgbClr val="ED145A"/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13" name="Isosceles Triangle 12"/>
          <p:cNvSpPr/>
          <p:nvPr/>
        </p:nvSpPr>
        <p:spPr>
          <a:xfrm rot="5601247">
            <a:off x="6881303" y="1905059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endCxn id="13" idx="3"/>
          </p:cNvCxnSpPr>
          <p:nvPr/>
        </p:nvCxnSpPr>
        <p:spPr>
          <a:xfrm>
            <a:off x="5260520" y="1858537"/>
            <a:ext cx="1599912" cy="163424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Subtitle 2"/>
          <p:cNvSpPr txBox="1">
            <a:spLocks/>
          </p:cNvSpPr>
          <p:nvPr/>
        </p:nvSpPr>
        <p:spPr>
          <a:xfrm>
            <a:off x="6490502" y="4165618"/>
            <a:ext cx="2298471" cy="117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/>
              <a:t>The Arrowhead </a:t>
            </a:r>
            <a:br>
              <a:rPr lang="en-US" dirty="0" smtClean="0"/>
            </a:br>
            <a:r>
              <a:rPr lang="en-US" dirty="0" smtClean="0"/>
              <a:t>is connected to the Dot by a line.</a:t>
            </a:r>
            <a:endParaRPr lang="en-US" dirty="0"/>
          </a:p>
        </p:txBody>
      </p:sp>
      <p:sp>
        <p:nvSpPr>
          <p:cNvPr id="54" name="Plus 53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 rot="3600000">
            <a:off x="4642989" y="4514295"/>
            <a:ext cx="1800147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500" dirty="0" smtClean="0">
                <a:solidFill>
                  <a:srgbClr val="00AC6C"/>
                </a:solidFill>
                <a:latin typeface="Century Gothic"/>
                <a:cs typeface="Century Gothic"/>
              </a:rPr>
              <a:t>ANALYZE</a:t>
            </a:r>
            <a:endParaRPr lang="en-US" sz="1400" b="1" spc="500" dirty="0">
              <a:solidFill>
                <a:srgbClr val="00AC6C"/>
              </a:solidFill>
              <a:latin typeface="Century Gothic"/>
              <a:cs typeface="Century Gothic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348718" y="276976"/>
            <a:ext cx="2508726" cy="422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spc="640" dirty="0" smtClean="0">
                <a:solidFill>
                  <a:srgbClr val="00B3F0"/>
                </a:solidFill>
                <a:latin typeface="Century Gothic"/>
                <a:cs typeface="Century Gothic"/>
              </a:rPr>
              <a:t>ACCOMMODATE</a:t>
            </a:r>
            <a:endParaRPr lang="en-US" sz="1400" b="1" spc="640" dirty="0">
              <a:solidFill>
                <a:srgbClr val="00B3F0"/>
              </a:solidFill>
              <a:latin typeface="Century Gothic"/>
              <a:cs typeface="Century Gothic"/>
            </a:endParaRPr>
          </a:p>
        </p:txBody>
      </p:sp>
      <p:sp>
        <p:nvSpPr>
          <p:cNvPr id="57" name="Rectangle 56"/>
          <p:cNvSpPr/>
          <p:nvPr/>
        </p:nvSpPr>
        <p:spPr>
          <a:xfrm rot="18000000">
            <a:off x="6432465" y="1876473"/>
            <a:ext cx="3319635" cy="472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spc="640" dirty="0" smtClean="0">
                <a:solidFill>
                  <a:srgbClr val="ED145A"/>
                </a:solidFill>
                <a:latin typeface="Century Gothic"/>
                <a:cs typeface="Century Gothic"/>
              </a:rPr>
              <a:t>ASSERT</a:t>
            </a:r>
            <a:endParaRPr lang="en-US" sz="1400" b="1" spc="640" dirty="0">
              <a:solidFill>
                <a:srgbClr val="ED145A"/>
              </a:solidFill>
              <a:latin typeface="Century Gothic"/>
              <a:cs typeface="Century Goth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3997" y="4668825"/>
            <a:ext cx="2484976" cy="1221556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The intersection is the point of your Arrowhead.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7488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50" grpId="0" build="p"/>
      <p:bldP spid="54" grpId="0" animBg="1"/>
      <p:bldP spid="55" grpId="0"/>
      <p:bldP spid="56" grpId="0"/>
      <p:bldP spid="57" grpId="0"/>
      <p:bldP spid="3" grpId="0" build="p"/>
      <p:bldP spid="3" grpI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100146"/>
            <a:ext cx="9144000" cy="4144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Eric_Lawrence____C9044775_5F49_459C_9D2F_AEBE0DD81602__Page_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74" y="451516"/>
            <a:ext cx="6607049" cy="5105446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162800" y="1662017"/>
            <a:ext cx="1968626" cy="85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SDI Conflict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latin typeface="Century Gothic"/>
                <a:cs typeface="Century Gothic"/>
              </a:rPr>
              <a:t>Results</a:t>
            </a:r>
            <a:endParaRPr lang="en-US" sz="2400" dirty="0">
              <a:latin typeface="Century Gothic"/>
              <a:cs typeface="Century Gothic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487730" y="4761884"/>
            <a:ext cx="528490" cy="528490"/>
            <a:chOff x="206295" y="187537"/>
            <a:chExt cx="528490" cy="528490"/>
          </a:xfrm>
        </p:grpSpPr>
        <p:sp>
          <p:nvSpPr>
            <p:cNvPr id="14" name="Oval 13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33582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042" y="201793"/>
            <a:ext cx="6457032" cy="1321256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chemeClr val="bg1"/>
                </a:solidFill>
              </a:rPr>
              <a:t>Conflict Sequences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2760" y="4640427"/>
            <a:ext cx="821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page</a:t>
            </a:r>
            <a:r>
              <a:rPr lang="en-US" sz="1400" b="1" dirty="0" smtClean="0">
                <a:solidFill>
                  <a:srgbClr val="FFFFFF"/>
                </a:solidFill>
              </a:rPr>
              <a:t> 6</a:t>
            </a:r>
            <a:endParaRPr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416781" y="4555116"/>
            <a:ext cx="528490" cy="528490"/>
            <a:chOff x="206295" y="187537"/>
            <a:chExt cx="528490" cy="528490"/>
          </a:xfrm>
        </p:grpSpPr>
        <p:sp>
          <p:nvSpPr>
            <p:cNvPr id="16" name="Oval 15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iconsCustomize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502760" y="2487078"/>
            <a:ext cx="214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Is your Conflict Sequence arrowhead close to a border</a:t>
            </a:r>
            <a:r>
              <a:rPr lang="en-US" dirty="0" smtClean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lang="en-US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ConflictPag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364" y="1523049"/>
            <a:ext cx="5510579" cy="413543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73719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237413" y="3540948"/>
            <a:ext cx="5611628" cy="840521"/>
          </a:xfrm>
        </p:spPr>
        <p:txBody>
          <a:bodyPr>
            <a:noAutofit/>
          </a:bodyPr>
          <a:lstStyle/>
          <a:p>
            <a:r>
              <a:rPr lang="en-US" dirty="0"/>
              <a:t>Line </a:t>
            </a:r>
            <a:r>
              <a:rPr lang="en-US" dirty="0" smtClean="0"/>
              <a:t>Length = Degree </a:t>
            </a:r>
            <a:r>
              <a:rPr lang="en-US" dirty="0"/>
              <a:t>of change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motives from MVS to Stage 1 </a:t>
            </a:r>
          </a:p>
        </p:txBody>
      </p:sp>
      <p:sp>
        <p:nvSpPr>
          <p:cNvPr id="34" name="Title 2"/>
          <p:cNvSpPr txBox="1">
            <a:spLocks/>
          </p:cNvSpPr>
          <p:nvPr/>
        </p:nvSpPr>
        <p:spPr>
          <a:xfrm>
            <a:off x="173726" y="190171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Arrow Facts: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1"/>
                </a:solidFill>
              </a:rPr>
              <a:t>The Line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682212" y="1979364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21" idx="3"/>
          </p:cNvCxnSpPr>
          <p:nvPr/>
        </p:nvCxnSpPr>
        <p:spPr>
          <a:xfrm>
            <a:off x="5543188" y="1692749"/>
            <a:ext cx="1230145" cy="377736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8585546">
            <a:off x="5649243" y="3311023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rot="13039540">
            <a:off x="5281364" y="2787545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5372485" y="2878667"/>
            <a:ext cx="378827" cy="555837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43"/>
          <p:cNvSpPr/>
          <p:nvPr/>
        </p:nvSpPr>
        <p:spPr>
          <a:xfrm rot="11655628">
            <a:off x="6259579" y="3782021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 rot="16109622">
            <a:off x="6347823" y="3575849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6372076" y="3619289"/>
            <a:ext cx="66868" cy="258518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737423"/>
              </p:ext>
            </p:extLst>
          </p:nvPr>
        </p:nvGraphicFramePr>
        <p:xfrm>
          <a:off x="838971" y="4393015"/>
          <a:ext cx="7897089" cy="1371600"/>
        </p:xfrm>
        <a:graphic>
          <a:graphicData uri="http://schemas.openxmlformats.org/drawingml/2006/table">
            <a:tbl>
              <a:tblPr firstRow="1" bandRow="1">
                <a:effectLst>
                  <a:outerShdw blurRad="254000" dist="38100" dir="2700000" algn="tl" rotWithShape="0">
                    <a:srgbClr val="000000">
                      <a:alpha val="40000"/>
                    </a:srgbClr>
                  </a:outerShdw>
                </a:effectLst>
                <a:tableStyleId>{073A0DAA-6AF3-43AB-8588-CEC1D06C72B9}</a:tableStyleId>
              </a:tblPr>
              <a:tblGrid>
                <a:gridCol w="1401681"/>
                <a:gridCol w="3248879"/>
                <a:gridCol w="806984"/>
                <a:gridCol w="1389344"/>
                <a:gridCol w="1050201"/>
              </a:tblGrid>
              <a:tr h="21747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LENGTH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CHANGE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ARROW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MVS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STAGE 1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more noticeable change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ED145A"/>
                          </a:solidFill>
                        </a:rPr>
                        <a:t>Red</a:t>
                      </a:r>
                      <a:endParaRPr lang="en-US" sz="1600" dirty="0">
                        <a:solidFill>
                          <a:srgbClr val="ED14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B3F0"/>
                          </a:solidFill>
                        </a:rPr>
                        <a:t>Blue</a:t>
                      </a:r>
                      <a:endParaRPr lang="en-US" sz="1600" dirty="0">
                        <a:solidFill>
                          <a:srgbClr val="00B3F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somewhat noticeable change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B3F0"/>
                          </a:solidFill>
                        </a:rPr>
                        <a:t>Blue-</a:t>
                      </a:r>
                      <a:r>
                        <a:rPr lang="en-US" sz="1600" dirty="0" smtClean="0">
                          <a:solidFill>
                            <a:srgbClr val="00AC6C"/>
                          </a:solidFill>
                        </a:rPr>
                        <a:t>Green</a:t>
                      </a:r>
                      <a:endParaRPr lang="en-US" sz="1600" dirty="0">
                        <a:solidFill>
                          <a:srgbClr val="00AC6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AC6C"/>
                          </a:solidFill>
                        </a:rPr>
                        <a:t>Green</a:t>
                      </a:r>
                      <a:endParaRPr lang="en-US" sz="1600" dirty="0">
                        <a:solidFill>
                          <a:srgbClr val="00AC6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less noticeable change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AC6C"/>
                          </a:solidFill>
                        </a:rPr>
                        <a:t>Green</a:t>
                      </a:r>
                      <a:endParaRPr lang="en-US" sz="1600" dirty="0">
                        <a:solidFill>
                          <a:srgbClr val="00AC6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AC6C"/>
                          </a:solidFill>
                        </a:rPr>
                        <a:t>Green</a:t>
                      </a:r>
                      <a:endParaRPr lang="en-US" sz="1600" dirty="0">
                        <a:solidFill>
                          <a:srgbClr val="00AC6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6876820" y="1838646"/>
            <a:ext cx="37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011297" y="2794006"/>
            <a:ext cx="37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519336" y="3506405"/>
            <a:ext cx="37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1" name="Isosceles Triangle 20"/>
          <p:cNvSpPr/>
          <p:nvPr/>
        </p:nvSpPr>
        <p:spPr>
          <a:xfrm rot="17146006">
            <a:off x="5320610" y="1534843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us 21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0933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45" grpId="0" animBg="1"/>
      <p:bldP spid="50" grpId="0"/>
      <p:bldP spid="51" grpId="0"/>
      <p:bldP spid="52" grpId="0"/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446473" y="1724689"/>
            <a:ext cx="4238687" cy="1372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The 13</a:t>
            </a:r>
            <a:br>
              <a:rPr lang="en-US" sz="3800" dirty="0" smtClean="0">
                <a:solidFill>
                  <a:schemeClr val="tx1"/>
                </a:solidFill>
                <a:cs typeface="Century Gothic"/>
              </a:rPr>
            </a:br>
            <a:r>
              <a:rPr lang="en-US" sz="3800" dirty="0" smtClean="0">
                <a:solidFill>
                  <a:schemeClr val="tx1"/>
                </a:solidFill>
                <a:cs typeface="Century Gothic"/>
              </a:rPr>
              <a:t>CS Types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 rot="19800000">
            <a:off x="7254721" y="1039395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R-</a:t>
            </a:r>
            <a:r>
              <a:rPr lang="en-US" b="1" dirty="0" smtClean="0">
                <a:solidFill>
                  <a:srgbClr val="00B3F0"/>
                </a:solidFill>
              </a:rPr>
              <a:t>[B</a:t>
            </a:r>
            <a:r>
              <a:rPr lang="en-US" b="1" dirty="0" smtClean="0">
                <a:solidFill>
                  <a:srgbClr val="00AC6C"/>
                </a:solidFill>
              </a:rPr>
              <a:t>G]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00047" y="2056263"/>
            <a:ext cx="1613047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R-</a:t>
            </a:r>
            <a:r>
              <a:rPr lang="en-US" b="1" dirty="0" smtClean="0">
                <a:solidFill>
                  <a:srgbClr val="00AC6C"/>
                </a:solidFill>
              </a:rPr>
              <a:t>G-</a:t>
            </a:r>
            <a:r>
              <a:rPr lang="en-US" b="1" dirty="0" smtClean="0">
                <a:solidFill>
                  <a:srgbClr val="00B3F0"/>
                </a:solidFill>
              </a:rPr>
              <a:t>B</a:t>
            </a:r>
            <a:endParaRPr lang="en-US" b="1" dirty="0">
              <a:solidFill>
                <a:srgbClr val="00B3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0524" y="2056263"/>
            <a:ext cx="1592620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B-</a:t>
            </a:r>
            <a:r>
              <a:rPr lang="en-US" b="1" dirty="0" smtClean="0">
                <a:solidFill>
                  <a:srgbClr val="00AC6C"/>
                </a:solidFill>
              </a:rPr>
              <a:t>G-</a:t>
            </a:r>
            <a:r>
              <a:rPr lang="en-US" b="1" dirty="0" smtClean="0">
                <a:solidFill>
                  <a:srgbClr val="ED145A"/>
                </a:solidFill>
              </a:rPr>
              <a:t>R</a:t>
            </a:r>
            <a:endParaRPr lang="en-US" b="1" dirty="0">
              <a:solidFill>
                <a:srgbClr val="ED145A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46473" y="3521917"/>
            <a:ext cx="4866266" cy="2375217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200" dirty="0"/>
              <a:t>Over 5,000 possible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CS arrowheads</a:t>
            </a:r>
            <a:endParaRPr lang="en-US" sz="2200" dirty="0"/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200" dirty="0" smtClean="0"/>
              <a:t>13 CS regions </a:t>
            </a:r>
            <a:r>
              <a:rPr lang="en-US" sz="2200" dirty="0"/>
              <a:t>group all the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CS arrowheads that </a:t>
            </a:r>
            <a:r>
              <a:rPr lang="en-US" sz="2200" dirty="0"/>
              <a:t>are similar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sz="2200" dirty="0"/>
              <a:t>Some </a:t>
            </a:r>
            <a:r>
              <a:rPr lang="en-US" sz="2200" dirty="0" smtClean="0"/>
              <a:t>CS arrowheads are </a:t>
            </a:r>
            <a:br>
              <a:rPr lang="en-US" sz="2200" dirty="0" smtClean="0"/>
            </a:br>
            <a:r>
              <a:rPr lang="en-US" sz="2200" dirty="0" smtClean="0"/>
              <a:t>close </a:t>
            </a:r>
            <a:r>
              <a:rPr lang="en-US" sz="2200" dirty="0"/>
              <a:t>to </a:t>
            </a:r>
            <a:r>
              <a:rPr lang="en-US" sz="2200" dirty="0" smtClean="0"/>
              <a:t>borders</a:t>
            </a:r>
            <a:endParaRPr lang="en-US" sz="2200" dirty="0"/>
          </a:p>
        </p:txBody>
      </p:sp>
      <p:sp>
        <p:nvSpPr>
          <p:cNvPr id="61" name="TextBox 60"/>
          <p:cNvSpPr txBox="1"/>
          <p:nvPr/>
        </p:nvSpPr>
        <p:spPr>
          <a:xfrm>
            <a:off x="6269864" y="776049"/>
            <a:ext cx="1301755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R-</a:t>
            </a:r>
            <a:r>
              <a:rPr lang="en-US" b="1" dirty="0" smtClean="0">
                <a:solidFill>
                  <a:srgbClr val="00B3F0"/>
                </a:solidFill>
              </a:rPr>
              <a:t>B-</a:t>
            </a:r>
            <a:r>
              <a:rPr lang="en-US" b="1" dirty="0" smtClean="0">
                <a:solidFill>
                  <a:srgbClr val="00AC6C"/>
                </a:solidFill>
              </a:rPr>
              <a:t>G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69856" y="2065537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[B</a:t>
            </a:r>
            <a:r>
              <a:rPr lang="en-US" b="1" dirty="0" smtClean="0">
                <a:solidFill>
                  <a:srgbClr val="ED145A"/>
                </a:solidFill>
              </a:rPr>
              <a:t>R</a:t>
            </a:r>
            <a:r>
              <a:rPr lang="en-US" b="1" dirty="0" smtClean="0">
                <a:solidFill>
                  <a:srgbClr val="00AC6C"/>
                </a:solidFill>
              </a:rPr>
              <a:t>G]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 rot="5400000">
            <a:off x="5595536" y="3630074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AC6C"/>
                </a:solidFill>
              </a:rPr>
              <a:t>G-</a:t>
            </a:r>
            <a:r>
              <a:rPr lang="en-US" b="1" dirty="0" smtClean="0">
                <a:solidFill>
                  <a:srgbClr val="00B3F0"/>
                </a:solidFill>
              </a:rPr>
              <a:t>[B</a:t>
            </a:r>
            <a:r>
              <a:rPr lang="en-US" b="1" dirty="0" smtClean="0">
                <a:solidFill>
                  <a:srgbClr val="ED145A"/>
                </a:solidFill>
              </a:rPr>
              <a:t>R]</a:t>
            </a:r>
            <a:endParaRPr lang="en-US" b="1" dirty="0">
              <a:solidFill>
                <a:srgbClr val="ED145A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90143" y="784469"/>
            <a:ext cx="1271635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B-</a:t>
            </a:r>
            <a:r>
              <a:rPr lang="en-US" b="1" dirty="0" smtClean="0">
                <a:solidFill>
                  <a:srgbClr val="ED145A"/>
                </a:solidFill>
              </a:rPr>
              <a:t>R-</a:t>
            </a:r>
            <a:r>
              <a:rPr lang="en-US" b="1" dirty="0" smtClean="0">
                <a:solidFill>
                  <a:srgbClr val="00AC6C"/>
                </a:solidFill>
              </a:rPr>
              <a:t>G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729363" y="2671115"/>
            <a:ext cx="557474" cy="557474"/>
          </a:xfrm>
          <a:prstGeom prst="ellipse">
            <a:avLst/>
          </a:prstGeom>
          <a:noFill/>
          <a:ln>
            <a:solidFill>
              <a:srgbClr val="FF9C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268568" y="1508025"/>
            <a:ext cx="557474" cy="557474"/>
          </a:xfrm>
          <a:prstGeom prst="ellipse">
            <a:avLst/>
          </a:prstGeom>
          <a:noFill/>
          <a:ln>
            <a:solidFill>
              <a:srgbClr val="FF9C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1800000">
            <a:off x="3879446" y="1039395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B-</a:t>
            </a:r>
            <a:r>
              <a:rPr lang="en-US" b="1" dirty="0" smtClean="0">
                <a:solidFill>
                  <a:srgbClr val="ED145A"/>
                </a:solidFill>
              </a:rPr>
              <a:t>[R</a:t>
            </a:r>
            <a:r>
              <a:rPr lang="en-US" b="1" dirty="0" smtClean="0">
                <a:solidFill>
                  <a:srgbClr val="00AC6C"/>
                </a:solidFill>
              </a:rPr>
              <a:t>G]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80078" y="3104906"/>
            <a:ext cx="1017547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AC6C"/>
                </a:solidFill>
              </a:rPr>
              <a:t>G-</a:t>
            </a:r>
            <a:r>
              <a:rPr lang="en-US" b="1" dirty="0" smtClean="0">
                <a:solidFill>
                  <a:srgbClr val="00B3F0"/>
                </a:solidFill>
              </a:rPr>
              <a:t>B</a:t>
            </a:r>
            <a:r>
              <a:rPr lang="en-US" b="1" dirty="0" smtClean="0">
                <a:solidFill>
                  <a:srgbClr val="00AC6C"/>
                </a:solidFill>
              </a:rPr>
              <a:t>-</a:t>
            </a:r>
            <a:r>
              <a:rPr lang="en-US" b="1" dirty="0" smtClean="0">
                <a:solidFill>
                  <a:srgbClr val="ED145A"/>
                </a:solidFill>
              </a:rPr>
              <a:t>R</a:t>
            </a:r>
            <a:endParaRPr lang="en-US" b="1" dirty="0">
              <a:solidFill>
                <a:srgbClr val="ED145A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29832" y="3097576"/>
            <a:ext cx="1017547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AC6C"/>
                </a:solidFill>
              </a:rPr>
              <a:t>G-</a:t>
            </a:r>
            <a:r>
              <a:rPr lang="en-US" b="1" dirty="0" smtClean="0">
                <a:solidFill>
                  <a:srgbClr val="ED145A"/>
                </a:solidFill>
              </a:rPr>
              <a:t>R-</a:t>
            </a:r>
            <a:r>
              <a:rPr lang="en-US" b="1" dirty="0" smtClean="0">
                <a:solidFill>
                  <a:srgbClr val="00B3F0"/>
                </a:solidFill>
              </a:rPr>
              <a:t>B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1800000">
            <a:off x="6427167" y="2509607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D145A"/>
                </a:solidFill>
              </a:rPr>
              <a:t>[R</a:t>
            </a:r>
            <a:r>
              <a:rPr lang="en-US" b="1" dirty="0" smtClean="0">
                <a:solidFill>
                  <a:srgbClr val="00AC6C"/>
                </a:solidFill>
              </a:rPr>
              <a:t>G]</a:t>
            </a:r>
            <a:r>
              <a:rPr lang="en-US" b="1" dirty="0" smtClean="0">
                <a:solidFill>
                  <a:srgbClr val="00B3F0"/>
                </a:solidFill>
              </a:rPr>
              <a:t>-B</a:t>
            </a:r>
            <a:endParaRPr lang="en-US" b="1" dirty="0">
              <a:solidFill>
                <a:srgbClr val="00B3F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19800000">
            <a:off x="4722511" y="2503558"/>
            <a:ext cx="973513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[B</a:t>
            </a:r>
            <a:r>
              <a:rPr lang="en-US" b="1" dirty="0" smtClean="0">
                <a:solidFill>
                  <a:srgbClr val="00AC6C"/>
                </a:solidFill>
              </a:rPr>
              <a:t>G]</a:t>
            </a:r>
            <a:r>
              <a:rPr lang="en-US" b="1" dirty="0" smtClean="0">
                <a:solidFill>
                  <a:srgbClr val="ED145A"/>
                </a:solidFill>
              </a:rPr>
              <a:t>-R</a:t>
            </a:r>
            <a:endParaRPr lang="en-US" b="1" dirty="0">
              <a:solidFill>
                <a:srgbClr val="ED145A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5410627" y="1079985"/>
            <a:ext cx="1271635" cy="369332"/>
          </a:xfrm>
          <a:prstGeom prst="rect">
            <a:avLst/>
          </a:prstGeom>
          <a:noFill/>
          <a:effectLst>
            <a:outerShdw blurRad="123825" dist="38100" dir="2700000" algn="tl" rotWithShape="0">
              <a:schemeClr val="bg1">
                <a:alpha val="9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3F0"/>
                </a:solidFill>
              </a:rPr>
              <a:t>[B</a:t>
            </a:r>
            <a:r>
              <a:rPr lang="en-US" b="1" dirty="0" smtClean="0">
                <a:solidFill>
                  <a:srgbClr val="ED145A"/>
                </a:solidFill>
              </a:rPr>
              <a:t>R]</a:t>
            </a:r>
            <a:r>
              <a:rPr lang="en-US" b="1" dirty="0" smtClean="0">
                <a:solidFill>
                  <a:srgbClr val="00AC6C"/>
                </a:solidFill>
              </a:rPr>
              <a:t>-G</a:t>
            </a:r>
            <a:endParaRPr lang="en-US" b="1" dirty="0">
              <a:solidFill>
                <a:srgbClr val="00AC6C"/>
              </a:solidFill>
            </a:endParaRPr>
          </a:p>
        </p:txBody>
      </p:sp>
      <p:sp>
        <p:nvSpPr>
          <p:cNvPr id="35" name="Isosceles Triangle 34"/>
          <p:cNvSpPr/>
          <p:nvPr/>
        </p:nvSpPr>
        <p:spPr>
          <a:xfrm rot="4036129">
            <a:off x="6426949" y="1372982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7836480">
            <a:off x="6537030" y="3556827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13055919">
            <a:off x="5955017" y="2758540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rot="7835806">
            <a:off x="5371017" y="2870569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 rot="17253402">
            <a:off x="4511531" y="1684602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1693077">
            <a:off x="5241032" y="1655089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 rot="11677292">
            <a:off x="5596759" y="3860724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5601247">
            <a:off x="6881303" y="1905059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lus 44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083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0" grpId="0"/>
      <p:bldP spid="4" grpId="0"/>
      <p:bldP spid="2" grpId="0" build="p"/>
      <p:bldP spid="61" grpId="0"/>
      <p:bldP spid="62" grpId="0"/>
      <p:bldP spid="63" grpId="0"/>
      <p:bldP spid="64" grpId="0"/>
      <p:bldP spid="9" grpId="0" animBg="1"/>
      <p:bldP spid="67" grpId="0" animBg="1"/>
      <p:bldP spid="29" grpId="0"/>
      <p:bldP spid="30" grpId="0"/>
      <p:bldP spid="31" grpId="0"/>
      <p:bldP spid="32" grpId="0"/>
      <p:bldP spid="33" grpId="0"/>
      <p:bldP spid="34" grpId="0"/>
      <p:bldP spid="4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3726" y="1901719"/>
            <a:ext cx="4238687" cy="137288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Arrow Facts: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1"/>
                </a:solidFill>
              </a:rPr>
              <a:t>Brackets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3775" y="3742997"/>
            <a:ext cx="555037" cy="555037"/>
          </a:xfrm>
          <a:prstGeom prst="rect">
            <a:avLst/>
          </a:prstGeom>
          <a:effectLst>
            <a:outerShdw blurRad="19050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53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1643582" y="3742997"/>
            <a:ext cx="555037" cy="555037"/>
          </a:xfrm>
          <a:prstGeom prst="rect">
            <a:avLst/>
          </a:prstGeom>
          <a:effectLst>
            <a:outerShdw blurRad="19050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26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2311509" y="3742997"/>
            <a:ext cx="555037" cy="555037"/>
          </a:xfrm>
          <a:prstGeom prst="rect">
            <a:avLst/>
          </a:prstGeom>
          <a:effectLst>
            <a:outerShdw blurRad="19050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21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973775" y="4414685"/>
            <a:ext cx="1892771" cy="5550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  <a:effectLst>
            <a:outerShdw blurRad="19050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9169" y="4408146"/>
            <a:ext cx="18927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b="1" spc="90" dirty="0">
                <a:solidFill>
                  <a:srgbClr val="000000"/>
                </a:solidFill>
              </a:rPr>
              <a:t>B </a:t>
            </a:r>
            <a:r>
              <a:rPr lang="en-US" sz="3000" b="1" spc="90" dirty="0">
                <a:solidFill>
                  <a:srgbClr val="97999B"/>
                </a:solidFill>
              </a:rPr>
              <a:t>-</a:t>
            </a:r>
            <a:r>
              <a:rPr lang="en-US" sz="3000" b="1" spc="90" dirty="0">
                <a:solidFill>
                  <a:srgbClr val="000000"/>
                </a:solidFill>
              </a:rPr>
              <a:t> R </a:t>
            </a:r>
            <a:r>
              <a:rPr lang="en-US" sz="3000" b="1" spc="90" dirty="0">
                <a:solidFill>
                  <a:srgbClr val="97999B"/>
                </a:solidFill>
              </a:rPr>
              <a:t>-</a:t>
            </a:r>
            <a:r>
              <a:rPr lang="en-US" sz="3000" b="1" spc="90" dirty="0">
                <a:solidFill>
                  <a:srgbClr val="000000"/>
                </a:solidFill>
              </a:rPr>
              <a:t> </a:t>
            </a:r>
            <a:r>
              <a:rPr lang="en-US" sz="3000" b="1" spc="90" dirty="0" smtClean="0">
                <a:solidFill>
                  <a:srgbClr val="000000"/>
                </a:solidFill>
              </a:rPr>
              <a:t>G</a:t>
            </a:r>
            <a:endParaRPr lang="en-US" sz="3000" b="1" spc="90" dirty="0">
              <a:solidFill>
                <a:srgbClr val="000000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 rot="10800000">
            <a:off x="1102910" y="4352341"/>
            <a:ext cx="310444" cy="122296"/>
          </a:xfrm>
          <a:prstGeom prst="triangle">
            <a:avLst/>
          </a:prstGeom>
          <a:solidFill>
            <a:srgbClr val="FF9C0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10800000">
            <a:off x="1763310" y="4352341"/>
            <a:ext cx="310444" cy="122296"/>
          </a:xfrm>
          <a:prstGeom prst="triangle">
            <a:avLst/>
          </a:prstGeom>
          <a:solidFill>
            <a:srgbClr val="FF9C0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0800000">
            <a:off x="2422145" y="4352342"/>
            <a:ext cx="310444" cy="122296"/>
          </a:xfrm>
          <a:prstGeom prst="triangle">
            <a:avLst/>
          </a:prstGeom>
          <a:solidFill>
            <a:srgbClr val="FF9C0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17146006">
            <a:off x="5320610" y="1534843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00591" y="4277086"/>
            <a:ext cx="28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[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31365" y="4277086"/>
            <a:ext cx="28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]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682212" y="1979364"/>
            <a:ext cx="182241" cy="182241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5543188" y="1692749"/>
            <a:ext cx="1230145" cy="377736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 rot="18000000">
            <a:off x="3011703" y="374524"/>
            <a:ext cx="474770" cy="453921"/>
            <a:chOff x="5821516" y="185998"/>
            <a:chExt cx="474770" cy="453921"/>
          </a:xfrm>
        </p:grpSpPr>
        <p:sp>
          <p:nvSpPr>
            <p:cNvPr id="38" name="TextBox 37"/>
            <p:cNvSpPr txBox="1"/>
            <p:nvPr/>
          </p:nvSpPr>
          <p:spPr>
            <a:xfrm>
              <a:off x="5821516" y="185998"/>
              <a:ext cx="4747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6</a:t>
              </a:r>
              <a:r>
                <a:rPr lang="en-US" sz="1000" dirty="0" smtClean="0">
                  <a:solidFill>
                    <a:schemeClr val="bg1"/>
                  </a:solidFill>
                </a:rPr>
                <a:t>pt.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6100097" y="516196"/>
              <a:ext cx="139677" cy="0"/>
            </a:xfrm>
            <a:prstGeom prst="straightConnector1">
              <a:avLst/>
            </a:prstGeom>
            <a:ln w="12700" cmpd="sng">
              <a:solidFill>
                <a:schemeClr val="bg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5875547" y="516196"/>
              <a:ext cx="152400" cy="0"/>
            </a:xfrm>
            <a:prstGeom prst="straightConnector1">
              <a:avLst/>
            </a:prstGeom>
            <a:ln w="12700" cmpd="sng">
              <a:solidFill>
                <a:schemeClr val="bg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5883741" y="410625"/>
              <a:ext cx="0" cy="220279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6239774" y="419640"/>
              <a:ext cx="0" cy="220279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ounded Rectangle 50"/>
          <p:cNvSpPr/>
          <p:nvPr/>
        </p:nvSpPr>
        <p:spPr>
          <a:xfrm>
            <a:off x="3159487" y="4277086"/>
            <a:ext cx="2100648" cy="839130"/>
          </a:xfrm>
          <a:prstGeom prst="roundRect">
            <a:avLst/>
          </a:prstGeom>
          <a:solidFill>
            <a:srgbClr val="FF9C03"/>
          </a:solidFill>
          <a:ln>
            <a:noFill/>
          </a:ln>
          <a:effectLst>
            <a:outerShdw blurRad="1524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i="1" dirty="0">
                <a:solidFill>
                  <a:srgbClr val="FFFFFF"/>
                </a:solidFill>
              </a:rPr>
              <a:t>Brackets mean </a:t>
            </a:r>
            <a:r>
              <a:rPr lang="en-US" i="1" dirty="0" smtClean="0">
                <a:solidFill>
                  <a:srgbClr val="FFFFFF"/>
                </a:solidFill>
              </a:rPr>
              <a:t/>
            </a:r>
            <a:br>
              <a:rPr lang="en-US" i="1" dirty="0" smtClean="0">
                <a:solidFill>
                  <a:srgbClr val="FFFFFF"/>
                </a:solidFill>
              </a:rPr>
            </a:br>
            <a:r>
              <a:rPr lang="en-US" i="1" dirty="0" smtClean="0">
                <a:solidFill>
                  <a:srgbClr val="FFFFFF"/>
                </a:solidFill>
              </a:rPr>
              <a:t>about </a:t>
            </a:r>
            <a:r>
              <a:rPr lang="en-US" i="1" dirty="0">
                <a:solidFill>
                  <a:srgbClr val="FFFFFF"/>
                </a:solidFill>
              </a:rPr>
              <a:t>equal</a:t>
            </a:r>
          </a:p>
        </p:txBody>
      </p:sp>
      <p:sp>
        <p:nvSpPr>
          <p:cNvPr id="52" name="Oval 51"/>
          <p:cNvSpPr/>
          <p:nvPr/>
        </p:nvSpPr>
        <p:spPr>
          <a:xfrm>
            <a:off x="6682212" y="1979364"/>
            <a:ext cx="182241" cy="1822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5543188" y="1692749"/>
            <a:ext cx="1230145" cy="377736"/>
          </a:xfrm>
          <a:prstGeom prst="line">
            <a:avLst/>
          </a:prstGeom>
          <a:ln w="571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Plus 46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1461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4" grpId="0"/>
      <p:bldP spid="27" grpId="0"/>
      <p:bldP spid="36" grpId="1" animBg="1"/>
      <p:bldP spid="51" grpId="0" animBg="1"/>
      <p:bldP spid="52" grpId="0" animBg="1"/>
      <p:bldP spid="4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32689776_LO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6068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976" y="2081610"/>
            <a:ext cx="4333613" cy="1613142"/>
          </a:xfrm>
        </p:spPr>
        <p:txBody>
          <a:bodyPr>
            <a:noAutofit/>
          </a:bodyPr>
          <a:lstStyle/>
          <a:p>
            <a:pPr algn="r">
              <a:spcAft>
                <a:spcPts val="2400"/>
              </a:spcAft>
            </a:pPr>
            <a:r>
              <a:rPr lang="en-US" sz="4000" dirty="0" smtClean="0">
                <a:solidFill>
                  <a:srgbClr val="FFFFFF"/>
                </a:solidFill>
              </a:rPr>
              <a:t>Changing Focus </a:t>
            </a:r>
            <a:br>
              <a:rPr lang="en-US" sz="4000" dirty="0" smtClean="0">
                <a:solidFill>
                  <a:srgbClr val="FFFFFF"/>
                </a:solidFill>
              </a:rPr>
            </a:br>
            <a:r>
              <a:rPr lang="en-US" sz="4000" dirty="0" smtClean="0"/>
              <a:t>During Conflict</a:t>
            </a:r>
            <a:endParaRPr lang="en-US" sz="4000" dirty="0"/>
          </a:p>
        </p:txBody>
      </p:sp>
      <p:sp>
        <p:nvSpPr>
          <p:cNvPr id="21" name="Rectangle 20"/>
          <p:cNvSpPr/>
          <p:nvPr/>
        </p:nvSpPr>
        <p:spPr>
          <a:xfrm>
            <a:off x="5023556" y="2829564"/>
            <a:ext cx="3621851" cy="1571035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>
                <a:solidFill>
                  <a:schemeClr val="bg1">
                    <a:lumMod val="65000"/>
                  </a:schemeClr>
                </a:solidFill>
                <a:effectLst>
                  <a:outerShdw blurRad="85725" sx="102000" sy="102000" algn="ctr" rotWithShape="0">
                    <a:srgbClr val="A3781E">
                      <a:alpha val="99000"/>
                    </a:srgbClr>
                  </a:outerShdw>
                </a:effectLst>
              </a:rPr>
              <a:t>PROBLEM</a:t>
            </a:r>
            <a:endParaRPr lang="en-US" sz="4400" spc="500" dirty="0">
              <a:solidFill>
                <a:schemeClr val="bg1">
                  <a:lumMod val="65000"/>
                </a:schemeClr>
              </a:solidFill>
              <a:effectLst>
                <a:outerShdw blurRad="85725" sx="102000" sy="102000" algn="ctr" rotWithShape="0">
                  <a:srgbClr val="A3781E">
                    <a:alpha val="99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3556" y="1258529"/>
            <a:ext cx="3621851" cy="1571035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>
                <a:solidFill>
                  <a:schemeClr val="bg2">
                    <a:lumMod val="75000"/>
                  </a:schemeClr>
                </a:solidFill>
                <a:effectLst>
                  <a:outerShdw blurRad="85725" sx="102000" sy="102000" algn="ctr" rotWithShape="0">
                    <a:srgbClr val="EDB02E">
                      <a:alpha val="62000"/>
                    </a:srgbClr>
                  </a:outerShdw>
                </a:effectLst>
              </a:rPr>
              <a:t>OTHERS</a:t>
            </a:r>
            <a:endParaRPr lang="en-US" sz="4400" spc="500" dirty="0">
              <a:solidFill>
                <a:schemeClr val="bg2">
                  <a:lumMod val="75000"/>
                </a:schemeClr>
              </a:solidFill>
              <a:effectLst>
                <a:outerShdw blurRad="85725" sx="102000" sy="102000" algn="ctr" rotWithShape="0">
                  <a:srgbClr val="EDB02E">
                    <a:alpha val="62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23556" y="1258529"/>
            <a:ext cx="3621851" cy="1571035"/>
          </a:xfrm>
          <a:prstGeom prst="rect">
            <a:avLst/>
          </a:prstGeom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OTHERS</a:t>
            </a:r>
            <a:endParaRPr lang="en-US" sz="4400" spc="500" dirty="0"/>
          </a:p>
        </p:txBody>
      </p:sp>
      <p:sp>
        <p:nvSpPr>
          <p:cNvPr id="13" name="Rectangle 12"/>
          <p:cNvSpPr/>
          <p:nvPr/>
        </p:nvSpPr>
        <p:spPr>
          <a:xfrm>
            <a:off x="5023556" y="2829564"/>
            <a:ext cx="3621851" cy="1571035"/>
          </a:xfrm>
          <a:prstGeom prst="rect">
            <a:avLst/>
          </a:prstGeom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PROBLEM</a:t>
            </a:r>
            <a:endParaRPr lang="en-US" sz="4400" spc="500" dirty="0"/>
          </a:p>
        </p:txBody>
      </p:sp>
      <p:sp>
        <p:nvSpPr>
          <p:cNvPr id="8" name="Rectangle 7"/>
          <p:cNvSpPr/>
          <p:nvPr/>
        </p:nvSpPr>
        <p:spPr>
          <a:xfrm>
            <a:off x="5023556" y="4400599"/>
            <a:ext cx="3621851" cy="1571035"/>
          </a:xfrm>
          <a:prstGeom prst="rect">
            <a:avLst/>
          </a:prstGeom>
          <a:effectLst>
            <a:outerShdw blurRad="254000" dist="38100" dir="27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SELF</a:t>
            </a:r>
            <a:endParaRPr lang="en-US" sz="4400" spc="500" dirty="0"/>
          </a:p>
        </p:txBody>
      </p:sp>
      <p:sp>
        <p:nvSpPr>
          <p:cNvPr id="11" name="Rectangle 10"/>
          <p:cNvSpPr/>
          <p:nvPr/>
        </p:nvSpPr>
        <p:spPr>
          <a:xfrm>
            <a:off x="1591484" y="4233334"/>
            <a:ext cx="3488514" cy="15710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STAGE </a:t>
            </a:r>
            <a:r>
              <a:rPr lang="en-US" sz="4400" b="1" spc="500" dirty="0" smtClean="0"/>
              <a:t>1</a:t>
            </a:r>
            <a:endParaRPr lang="en-US" sz="4400" b="1" spc="500" dirty="0"/>
          </a:p>
        </p:txBody>
      </p:sp>
      <p:sp>
        <p:nvSpPr>
          <p:cNvPr id="15" name="Rectangle 14"/>
          <p:cNvSpPr/>
          <p:nvPr/>
        </p:nvSpPr>
        <p:spPr>
          <a:xfrm>
            <a:off x="4948297" y="1183265"/>
            <a:ext cx="3772370" cy="48730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612183" y="4233334"/>
            <a:ext cx="3488514" cy="15710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STAGE </a:t>
            </a:r>
            <a:r>
              <a:rPr lang="en-US" sz="4400" b="1" spc="500" dirty="0" smtClean="0"/>
              <a:t>2</a:t>
            </a:r>
            <a:endParaRPr lang="en-US" sz="4400" b="1" spc="500" dirty="0"/>
          </a:p>
        </p:txBody>
      </p:sp>
      <p:sp>
        <p:nvSpPr>
          <p:cNvPr id="17" name="Rectangle 16"/>
          <p:cNvSpPr/>
          <p:nvPr/>
        </p:nvSpPr>
        <p:spPr>
          <a:xfrm>
            <a:off x="4950179" y="2754302"/>
            <a:ext cx="3772370" cy="330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91484" y="4233334"/>
            <a:ext cx="3488514" cy="15710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500" dirty="0" smtClean="0"/>
              <a:t>STAGE </a:t>
            </a:r>
            <a:r>
              <a:rPr lang="en-US" sz="4400" b="1" spc="500" dirty="0" smtClean="0"/>
              <a:t>3</a:t>
            </a:r>
            <a:endParaRPr lang="en-US" sz="4400" b="1" spc="500" dirty="0"/>
          </a:p>
        </p:txBody>
      </p:sp>
      <p:sp>
        <p:nvSpPr>
          <p:cNvPr id="19" name="Rectangle 18"/>
          <p:cNvSpPr/>
          <p:nvPr/>
        </p:nvSpPr>
        <p:spPr>
          <a:xfrm>
            <a:off x="4948297" y="4315932"/>
            <a:ext cx="3772370" cy="17403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us 21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9623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14" grpId="0" animBg="1"/>
      <p:bldP spid="13" grpId="0" animBg="1"/>
      <p:bldP spid="11" grpId="0"/>
      <p:bldP spid="11" grpId="1"/>
      <p:bldP spid="15" grpId="0" animBg="1"/>
      <p:bldP spid="15" grpId="1" animBg="1"/>
      <p:bldP spid="16" grpId="0"/>
      <p:bldP spid="16" grpId="1"/>
      <p:bldP spid="17" grpId="0" animBg="1"/>
      <p:bldP spid="17" grpId="1" animBg="1"/>
      <p:bldP spid="18" grpId="0"/>
      <p:bldP spid="19" grpId="0" animBg="1"/>
      <p:bldP spid="2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206" y="2179103"/>
            <a:ext cx="8606388" cy="318489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27" y="294219"/>
            <a:ext cx="7293747" cy="1613142"/>
          </a:xfrm>
        </p:spPr>
        <p:txBody>
          <a:bodyPr/>
          <a:lstStyle/>
          <a:p>
            <a:r>
              <a:rPr lang="en-US" dirty="0"/>
              <a:t>The Building Blocks of Conflict Sequences</a:t>
            </a:r>
          </a:p>
        </p:txBody>
      </p:sp>
      <p:graphicFrame>
        <p:nvGraphicFramePr>
          <p:cNvPr id="3" name="Shape 776"/>
          <p:cNvGraphicFramePr/>
          <p:nvPr>
            <p:extLst>
              <p:ext uri="{D42A27DB-BD31-4B8C-83A1-F6EECF244321}">
                <p14:modId xmlns:p14="http://schemas.microsoft.com/office/powerpoint/2010/main" val="27877689"/>
              </p:ext>
            </p:extLst>
          </p:nvPr>
        </p:nvGraphicFramePr>
        <p:xfrm>
          <a:off x="274206" y="2179103"/>
          <a:ext cx="8607778" cy="318489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87435"/>
                <a:gridCol w="1213167"/>
                <a:gridCol w="2040936"/>
                <a:gridCol w="1945412"/>
                <a:gridCol w="2020828"/>
              </a:tblGrid>
              <a:tr h="6179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5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5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endParaRPr lang="en-US" sz="1900" b="0" i="0" u="none" strike="noStrike" cap="none" baseline="0" dirty="0">
                        <a:solidFill>
                          <a:srgbClr val="F8F8F8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endParaRPr lang="en-US" sz="1900" b="0" i="0" u="none" strike="noStrike" cap="none" baseline="0" dirty="0">
                        <a:solidFill>
                          <a:srgbClr val="F8F8F8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1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endParaRPr lang="en-US" sz="1900" b="0" i="0" u="none" strike="noStrike" cap="none" baseline="0" dirty="0">
                        <a:solidFill>
                          <a:srgbClr val="F8F8F8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6C"/>
                    </a:solidFill>
                  </a:tcPr>
                </a:tc>
              </a:tr>
              <a:tr h="85372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lang="en-US" sz="41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0" marT="0" marB="0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3F0">
                            <a:alpha val="30000"/>
                          </a:srgbClr>
                        </a:gs>
                        <a:gs pos="100000">
                          <a:srgbClr val="FFFFFF">
                            <a:alpha val="30000"/>
                          </a:srgbClr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174C">
                            <a:alpha val="30000"/>
                          </a:srgbClr>
                        </a:gs>
                        <a:gs pos="100000">
                          <a:srgbClr val="FFFFFF">
                            <a:alpha val="30000"/>
                          </a:srgbClr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AC6C">
                            <a:alpha val="30000"/>
                          </a:srgbClr>
                        </a:gs>
                        <a:gs pos="100000">
                          <a:srgbClr val="FFFFFF">
                            <a:alpha val="30000"/>
                          </a:srgbClr>
                        </a:gs>
                      </a:gsLst>
                      <a:lin ang="16200000" scaled="0"/>
                      <a:tileRect/>
                    </a:gradFill>
                  </a:tcPr>
                </a:tc>
              </a:tr>
              <a:tr h="852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lang="en-US" sz="41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dblStrike" cap="none" baseline="0" dirty="0">
                        <a:solidFill>
                          <a:srgbClr val="D9D9D9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3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174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6C">
                        <a:alpha val="30000"/>
                      </a:srgbClr>
                    </a:solidFill>
                  </a:tcPr>
                </a:tc>
              </a:tr>
              <a:tr h="86069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lang="en-US" sz="41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dblStrike" cap="none" baseline="0" dirty="0">
                        <a:solidFill>
                          <a:srgbClr val="D9D9D9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3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174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endParaRPr lang="en-US" sz="1400" b="0" i="0" u="none" strike="noStrike" cap="none" baseline="0" dirty="0">
                        <a:solidFill>
                          <a:schemeClr val="dk1"/>
                        </a:solidFill>
                        <a:latin typeface="HelveticaNeueLT Std Med" panose="020B0604020202020204" pitchFamily="34" charset="0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6C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823988"/>
              </p:ext>
            </p:extLst>
          </p:nvPr>
        </p:nvGraphicFramePr>
        <p:xfrm>
          <a:off x="272816" y="2203404"/>
          <a:ext cx="8607778" cy="318489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87435"/>
                <a:gridCol w="1213167"/>
                <a:gridCol w="2040936"/>
                <a:gridCol w="1945412"/>
                <a:gridCol w="2020828"/>
              </a:tblGrid>
              <a:tr h="6179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5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CONFLICT</a:t>
                      </a:r>
                    </a:p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5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 STAGE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5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FOCUS</a:t>
                      </a:r>
                    </a:p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5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 ON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800" b="0" i="0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BLUE</a:t>
                      </a:r>
                    </a:p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1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Accommodate</a:t>
                      </a:r>
                      <a:endParaRPr lang="en-US" sz="1600" b="0" i="1" u="none" strike="noStrike" cap="none" baseline="0" dirty="0">
                        <a:solidFill>
                          <a:srgbClr val="F8F8F8"/>
                        </a:solidFill>
                        <a:latin typeface="+mn-lt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800" b="0" i="0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RED</a:t>
                      </a:r>
                    </a:p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1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Assert</a:t>
                      </a:r>
                      <a:endParaRPr lang="en-US" sz="1600" b="0" i="1" u="none" strike="noStrike" cap="none" baseline="0" dirty="0">
                        <a:solidFill>
                          <a:srgbClr val="F8F8F8"/>
                        </a:solidFill>
                        <a:latin typeface="+mn-lt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800" b="0" i="0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GREEN</a:t>
                      </a:r>
                    </a:p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F8F8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1" u="none" strike="noStrike" cap="none" baseline="0" dirty="0" smtClean="0">
                          <a:solidFill>
                            <a:srgbClr val="F8F8F8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Analyze</a:t>
                      </a:r>
                      <a:endParaRPr lang="en-US" sz="1600" b="0" i="1" u="none" strike="noStrike" cap="none" baseline="0" dirty="0">
                        <a:solidFill>
                          <a:srgbClr val="F8F8F8"/>
                        </a:solidFill>
                        <a:latin typeface="+mn-lt"/>
                        <a:ea typeface="Arial"/>
                        <a:cs typeface="Helvetica Neue Medium"/>
                        <a:sym typeface="Arial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372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4100" b="1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1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Self,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Problem,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&amp; </a:t>
                      </a: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Others</a:t>
                      </a:r>
                    </a:p>
                  </a:txBody>
                  <a:tcPr marL="0" marR="0" marT="0" marB="0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</a:t>
                      </a:r>
                      <a:r>
                        <a:rPr lang="en-US" sz="1300" b="0" i="0" u="none" strike="noStrike" cap="none" baseline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 </a:t>
                      </a:r>
                      <a: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/>
                      </a:r>
                      <a:b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</a:br>
                      <a: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accommodate others</a:t>
                      </a:r>
                      <a:endParaRPr lang="en-US" sz="1300" b="0" i="0" u="none" strike="noStrike" cap="none" baseline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</a:t>
                      </a:r>
                      <a:r>
                        <a:rPr lang="en-US" sz="1300" b="0" i="0" u="none" strike="noStrike" cap="none" baseline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 </a:t>
                      </a:r>
                      <a: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assert oneself</a:t>
                      </a:r>
                      <a:endParaRPr lang="en-US" sz="1300" b="0" i="0" u="none" strike="noStrike" cap="none" baseline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 </a:t>
                      </a: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analyze </a:t>
                      </a:r>
                      <a:b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</a:b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the situation</a:t>
                      </a:r>
                      <a:endParaRPr lang="en-US" sz="1300" b="0" i="0" u="none" strike="noStrike" cap="none" baseline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2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4100" b="1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2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Self,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Problem</a:t>
                      </a:r>
                      <a:r>
                        <a:rPr 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2B2B2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strike="dblStrike" dirty="0">
                          <a:solidFill>
                            <a:srgbClr val="D9D9D9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&amp; </a:t>
                      </a:r>
                      <a:r>
                        <a:rPr lang="en-US" sz="1400" b="0" i="0" u="none" strike="dblStrike" cap="none" baseline="0" dirty="0">
                          <a:solidFill>
                            <a:srgbClr val="D9D9D9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Others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 </a:t>
                      </a:r>
                      <a:endParaRPr lang="en-US" sz="1300" b="0" i="0" dirty="0" smtClean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conditionally give</a:t>
                      </a:r>
                      <a:r>
                        <a:rPr lang="en-US" sz="1300" b="0" i="0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 </a:t>
                      </a: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in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or defer to others</a:t>
                      </a:r>
                      <a:endParaRPr lang="en-US" sz="1300" b="0" i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 prevail against the issue </a:t>
                      </a: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/>
                      </a:r>
                      <a:b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</a:b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or others</a:t>
                      </a:r>
                      <a:endParaRPr lang="en-US" sz="1300" b="0" i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Wanting to </a:t>
                      </a: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disengage from others or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clarify the </a:t>
                      </a: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issue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069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4100" b="1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Helvetica Neue Medium"/>
                          <a:sym typeface="Arial"/>
                        </a:rPr>
                        <a:t>3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Self,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2B2B2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u="none" strike="dblStrike" cap="none" baseline="0" dirty="0">
                          <a:solidFill>
                            <a:srgbClr val="D9D9D9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Problem,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2B2B2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400" b="0" i="0" strike="dblStrike" dirty="0">
                          <a:solidFill>
                            <a:srgbClr val="D9D9D9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&amp; </a:t>
                      </a:r>
                      <a:r>
                        <a:rPr lang="en-US" sz="1400" b="0" i="0" u="none" strike="dblStrike" cap="none" baseline="0" dirty="0">
                          <a:solidFill>
                            <a:srgbClr val="D9D9D9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Others</a:t>
                      </a: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Feeling driven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to </a:t>
                      </a:r>
                      <a:r>
                        <a:rPr lang="en-US" sz="1300" b="0" i="0" dirty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give </a:t>
                      </a: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up</a:t>
                      </a:r>
                      <a:endParaRPr lang="en-US" sz="1300" b="0" i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Feeling driven</a:t>
                      </a:r>
                      <a:endParaRPr lang="en-US" sz="1300" b="0" i="0" u="none" strike="noStrike" cap="none" baseline="0" dirty="0" smtClean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to fight</a:t>
                      </a:r>
                      <a:endParaRPr lang="en-US" sz="1300" b="0" i="0" u="none" strike="noStrike" cap="none" baseline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Feeling driven</a:t>
                      </a:r>
                      <a:endParaRPr lang="en-US" sz="1300" b="0" i="0" u="none" strike="noStrike" cap="none" baseline="0" dirty="0" smtClean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 Narrow"/>
                        <a:buNone/>
                      </a:pPr>
                      <a:r>
                        <a:rPr lang="en-US" sz="130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 Narrow"/>
                          <a:cs typeface="Helvetica Neue Medium"/>
                          <a:sym typeface="Arial Narrow"/>
                        </a:rPr>
                        <a:t>to retreat</a:t>
                      </a:r>
                      <a:endParaRPr lang="en-US" sz="1300" b="0" i="0" u="none" strike="noStrike" cap="none" baseline="0" dirty="0">
                        <a:solidFill>
                          <a:schemeClr val="tx2"/>
                        </a:solidFill>
                        <a:latin typeface="+mn-lt"/>
                        <a:ea typeface="Arial Narrow"/>
                        <a:cs typeface="Helvetica Neue Medium"/>
                        <a:sym typeface="Arial Narrow"/>
                      </a:endParaRPr>
                    </a:p>
                  </a:txBody>
                  <a:tcPr marL="0" marR="35043" marT="35043" marB="35043" anchor="ctr" anchorCtr="1">
                    <a:lnL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77268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Team_SDI_Triangle2____NEW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427" y="410625"/>
            <a:ext cx="6308430" cy="4874696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66952" y="3175619"/>
            <a:ext cx="22770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latin typeface="Century Gothic"/>
                <a:cs typeface="Century Gothic"/>
              </a:rPr>
              <a:t>Our Team</a:t>
            </a:r>
          </a:p>
          <a:p>
            <a:r>
              <a:rPr lang="en-US" sz="2900" dirty="0" smtClean="0">
                <a:latin typeface="Century Gothic"/>
                <a:cs typeface="Century Gothic"/>
              </a:rPr>
              <a:t>SDI Triangle</a:t>
            </a:r>
            <a:endParaRPr lang="en-US" sz="2900" dirty="0">
              <a:latin typeface="Century Gothic"/>
              <a:cs typeface="Century Gothic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6516" y="4497639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286662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9644" y="771407"/>
            <a:ext cx="3437467" cy="4854223"/>
          </a:xfrm>
        </p:spPr>
        <p:txBody>
          <a:bodyPr>
            <a:normAutofit/>
          </a:bodyPr>
          <a:lstStyle/>
          <a:p>
            <a:pPr marL="0" indent="0">
              <a:spcAft>
                <a:spcPts val="110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4-</a:t>
            </a:r>
            <a:r>
              <a:rPr lang="en-US" sz="2800" b="1" dirty="0">
                <a:solidFill>
                  <a:schemeClr val="bg1"/>
                </a:solidFill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</a:rPr>
              <a:t>tep Activity</a:t>
            </a:r>
          </a:p>
          <a:p>
            <a:pPr marL="457200" indent="-457200">
              <a:spcAft>
                <a:spcPts val="11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Stage </a:t>
            </a:r>
            <a:r>
              <a:rPr lang="en-US" sz="2400" b="1" dirty="0">
                <a:solidFill>
                  <a:schemeClr val="bg1"/>
                </a:solidFill>
              </a:rPr>
              <a:t>1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Conflict </a:t>
            </a:r>
            <a:r>
              <a:rPr lang="en-US" sz="2400" dirty="0">
                <a:solidFill>
                  <a:schemeClr val="bg1"/>
                </a:solidFill>
              </a:rPr>
              <a:t>Groups</a:t>
            </a:r>
          </a:p>
          <a:p>
            <a:pPr marL="457200" indent="-457200">
              <a:spcAft>
                <a:spcPts val="11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Stage </a:t>
            </a:r>
            <a:r>
              <a:rPr lang="en-US" sz="2400" b="1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Conflict </a:t>
            </a:r>
            <a:r>
              <a:rPr lang="en-US" sz="2400" dirty="0">
                <a:solidFill>
                  <a:schemeClr val="bg1"/>
                </a:solidFill>
              </a:rPr>
              <a:t>Groups</a:t>
            </a:r>
          </a:p>
          <a:p>
            <a:pPr marL="457200" indent="-457200">
              <a:spcAft>
                <a:spcPts val="11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Stage 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Conflict Groups</a:t>
            </a:r>
          </a:p>
          <a:p>
            <a:pPr marL="457200" indent="-457200">
              <a:spcAft>
                <a:spcPts val="11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MVS Groups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8623" y="1947467"/>
            <a:ext cx="4851021" cy="1934875"/>
          </a:xfrm>
        </p:spPr>
        <p:txBody>
          <a:bodyPr>
            <a:normAutofit/>
          </a:bodyPr>
          <a:lstStyle/>
          <a:p>
            <a:pPr algn="l"/>
            <a:r>
              <a:rPr lang="en-US" sz="4300" dirty="0">
                <a:solidFill>
                  <a:schemeClr val="bg1"/>
                </a:solidFill>
              </a:rPr>
              <a:t>Living Triangle: </a:t>
            </a:r>
            <a:r>
              <a:rPr lang="en-US" sz="4300" dirty="0" smtClean="0">
                <a:solidFill>
                  <a:schemeClr val="bg1"/>
                </a:solidFill>
              </a:rPr>
              <a:t/>
            </a:r>
            <a:br>
              <a:rPr lang="en-US" sz="4300" dirty="0" smtClean="0">
                <a:solidFill>
                  <a:schemeClr val="bg1"/>
                </a:solidFill>
              </a:rPr>
            </a:br>
            <a:r>
              <a:rPr lang="en-US" sz="4300" dirty="0" smtClean="0">
                <a:solidFill>
                  <a:schemeClr val="bg1"/>
                </a:solidFill>
              </a:rPr>
              <a:t>Conflict</a:t>
            </a:r>
            <a:endParaRPr lang="en-US" sz="4300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531663"/>
            <a:ext cx="643467" cy="64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9678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9644" y="771407"/>
            <a:ext cx="3315171" cy="4854223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b="1" dirty="0" smtClean="0"/>
              <a:t>(Stage 1 Color)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 smtClean="0"/>
              <a:t>What we do...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 smtClean="0"/>
              <a:t>How we feel...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1800" i="1" dirty="0" smtClean="0"/>
              <a:t>What we want...</a:t>
            </a:r>
          </a:p>
          <a:p>
            <a:pPr marL="0" indent="0">
              <a:buNone/>
            </a:pPr>
            <a:r>
              <a:rPr lang="en-US" sz="1800" i="1" dirty="0" smtClean="0"/>
              <a:t>When approaching us...</a:t>
            </a:r>
          </a:p>
          <a:p>
            <a:pPr marL="0" indent="0" algn="ctr">
              <a:buNone/>
            </a:pPr>
            <a:r>
              <a:rPr lang="en-US" sz="1800" i="1" dirty="0" smtClean="0"/>
              <a:t>DO              DON’T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8623" y="1947467"/>
            <a:ext cx="4851021" cy="193487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Living Triangle: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Stage </a:t>
            </a:r>
            <a:r>
              <a:rPr lang="en-US" b="1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Conflict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531663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5221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35042" y="3584230"/>
            <a:ext cx="3093403" cy="2378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/>
              <a:t>People who want </a:t>
            </a:r>
            <a:br>
              <a:rPr lang="en-US" dirty="0"/>
            </a:br>
            <a:r>
              <a:rPr lang="en-US" dirty="0"/>
              <a:t>to accommodate the opposition and to maintain peace, harmony, and goodwill.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67673" y="3659487"/>
            <a:ext cx="801511" cy="2210735"/>
            <a:chOff x="728698" y="3659487"/>
            <a:chExt cx="879972" cy="2427147"/>
          </a:xfrm>
        </p:grpSpPr>
        <p:pic>
          <p:nvPicPr>
            <p:cNvPr id="14" name="Picture 13" descr="CS_B-G-R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8700" y="3659487"/>
              <a:ext cx="879970" cy="762041"/>
            </a:xfrm>
            <a:prstGeom prst="rect">
              <a:avLst/>
            </a:prstGeom>
          </p:spPr>
        </p:pic>
        <p:pic>
          <p:nvPicPr>
            <p:cNvPr id="15" name="Picture 14" descr="CS_B-RG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8701" y="4492039"/>
              <a:ext cx="879969" cy="762040"/>
            </a:xfrm>
            <a:prstGeom prst="rect">
              <a:avLst/>
            </a:prstGeom>
          </p:spPr>
        </p:pic>
        <p:pic>
          <p:nvPicPr>
            <p:cNvPr id="16" name="Picture 15" descr="CS_B-R-G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8698" y="5324591"/>
              <a:ext cx="879972" cy="762043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b="1" dirty="0" smtClean="0">
                <a:solidFill>
                  <a:srgbClr val="00B3F0"/>
                </a:solidFill>
                <a:ea typeface="+mn-ea"/>
                <a:cs typeface="+mn-cs"/>
              </a:rPr>
              <a:t>Blue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ACCOMMODATE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625270" y="658519"/>
            <a:ext cx="4122948" cy="4684888"/>
          </a:xfrm>
          <a:custGeom>
            <a:avLst/>
            <a:gdLst>
              <a:gd name="connsiteX0" fmla="*/ 1260593 w 4111037"/>
              <a:gd name="connsiteY0" fmla="*/ 0 h 4684888"/>
              <a:gd name="connsiteX1" fmla="*/ 4111037 w 4111037"/>
              <a:gd name="connsiteY1" fmla="*/ 0 h 4684888"/>
              <a:gd name="connsiteX2" fmla="*/ 1439333 w 4111037"/>
              <a:gd name="connsiteY2" fmla="*/ 4684888 h 4684888"/>
              <a:gd name="connsiteX3" fmla="*/ 0 w 4111037"/>
              <a:gd name="connsiteY3" fmla="*/ 2173111 h 4684888"/>
              <a:gd name="connsiteX4" fmla="*/ 1119482 w 4111037"/>
              <a:gd name="connsiteY4" fmla="*/ 1552222 h 4684888"/>
              <a:gd name="connsiteX5" fmla="*/ 1251185 w 4111037"/>
              <a:gd name="connsiteY5" fmla="*/ 1270000 h 4684888"/>
              <a:gd name="connsiteX6" fmla="*/ 1260593 w 4111037"/>
              <a:gd name="connsiteY6" fmla="*/ 0 h 4684888"/>
              <a:gd name="connsiteX0" fmla="*/ 1263775 w 4114219"/>
              <a:gd name="connsiteY0" fmla="*/ 0 h 4684888"/>
              <a:gd name="connsiteX1" fmla="*/ 4114219 w 4114219"/>
              <a:gd name="connsiteY1" fmla="*/ 0 h 4684888"/>
              <a:gd name="connsiteX2" fmla="*/ 1442515 w 4114219"/>
              <a:gd name="connsiteY2" fmla="*/ 4684888 h 4684888"/>
              <a:gd name="connsiteX3" fmla="*/ 0 w 4114219"/>
              <a:gd name="connsiteY3" fmla="*/ 2182636 h 4684888"/>
              <a:gd name="connsiteX4" fmla="*/ 1122664 w 4114219"/>
              <a:gd name="connsiteY4" fmla="*/ 1552222 h 4684888"/>
              <a:gd name="connsiteX5" fmla="*/ 1254367 w 4114219"/>
              <a:gd name="connsiteY5" fmla="*/ 1270000 h 4684888"/>
              <a:gd name="connsiteX6" fmla="*/ 1263775 w 4114219"/>
              <a:gd name="connsiteY6" fmla="*/ 0 h 4684888"/>
              <a:gd name="connsiteX0" fmla="*/ 1263775 w 4114219"/>
              <a:gd name="connsiteY0" fmla="*/ 0 h 4684888"/>
              <a:gd name="connsiteX1" fmla="*/ 4114219 w 4114219"/>
              <a:gd name="connsiteY1" fmla="*/ 0 h 4684888"/>
              <a:gd name="connsiteX2" fmla="*/ 1442515 w 4114219"/>
              <a:gd name="connsiteY2" fmla="*/ 4684888 h 4684888"/>
              <a:gd name="connsiteX3" fmla="*/ 0 w 4114219"/>
              <a:gd name="connsiteY3" fmla="*/ 2182636 h 4684888"/>
              <a:gd name="connsiteX4" fmla="*/ 1106752 w 4114219"/>
              <a:gd name="connsiteY4" fmla="*/ 1555397 h 4684888"/>
              <a:gd name="connsiteX5" fmla="*/ 1254367 w 4114219"/>
              <a:gd name="connsiteY5" fmla="*/ 1270000 h 4684888"/>
              <a:gd name="connsiteX6" fmla="*/ 1263775 w 4114219"/>
              <a:gd name="connsiteY6" fmla="*/ 0 h 4684888"/>
              <a:gd name="connsiteX0" fmla="*/ 1263775 w 4132404"/>
              <a:gd name="connsiteY0" fmla="*/ 0 h 4684888"/>
              <a:gd name="connsiteX1" fmla="*/ 4132404 w 4132404"/>
              <a:gd name="connsiteY1" fmla="*/ 0 h 4684888"/>
              <a:gd name="connsiteX2" fmla="*/ 1442515 w 4132404"/>
              <a:gd name="connsiteY2" fmla="*/ 4684888 h 4684888"/>
              <a:gd name="connsiteX3" fmla="*/ 0 w 4132404"/>
              <a:gd name="connsiteY3" fmla="*/ 2182636 h 4684888"/>
              <a:gd name="connsiteX4" fmla="*/ 1106752 w 4132404"/>
              <a:gd name="connsiteY4" fmla="*/ 1555397 h 4684888"/>
              <a:gd name="connsiteX5" fmla="*/ 1254367 w 4132404"/>
              <a:gd name="connsiteY5" fmla="*/ 1270000 h 4684888"/>
              <a:gd name="connsiteX6" fmla="*/ 1263775 w 4132404"/>
              <a:gd name="connsiteY6" fmla="*/ 0 h 4684888"/>
              <a:gd name="connsiteX0" fmla="*/ 1263775 w 4132404"/>
              <a:gd name="connsiteY0" fmla="*/ 0 h 4684888"/>
              <a:gd name="connsiteX1" fmla="*/ 4132404 w 4132404"/>
              <a:gd name="connsiteY1" fmla="*/ 0 h 4684888"/>
              <a:gd name="connsiteX2" fmla="*/ 1442515 w 4132404"/>
              <a:gd name="connsiteY2" fmla="*/ 4684888 h 4684888"/>
              <a:gd name="connsiteX3" fmla="*/ 0 w 4132404"/>
              <a:gd name="connsiteY3" fmla="*/ 2182636 h 4684888"/>
              <a:gd name="connsiteX4" fmla="*/ 1106752 w 4132404"/>
              <a:gd name="connsiteY4" fmla="*/ 1555397 h 4684888"/>
              <a:gd name="connsiteX5" fmla="*/ 1272552 w 4132404"/>
              <a:gd name="connsiteY5" fmla="*/ 1260929 h 4684888"/>
              <a:gd name="connsiteX6" fmla="*/ 1263775 w 4132404"/>
              <a:gd name="connsiteY6" fmla="*/ 0 h 4684888"/>
              <a:gd name="connsiteX0" fmla="*/ 1372882 w 4132404"/>
              <a:gd name="connsiteY0" fmla="*/ 0 h 4684888"/>
              <a:gd name="connsiteX1" fmla="*/ 4132404 w 4132404"/>
              <a:gd name="connsiteY1" fmla="*/ 0 h 4684888"/>
              <a:gd name="connsiteX2" fmla="*/ 1442515 w 4132404"/>
              <a:gd name="connsiteY2" fmla="*/ 4684888 h 4684888"/>
              <a:gd name="connsiteX3" fmla="*/ 0 w 4132404"/>
              <a:gd name="connsiteY3" fmla="*/ 2182636 h 4684888"/>
              <a:gd name="connsiteX4" fmla="*/ 1106752 w 4132404"/>
              <a:gd name="connsiteY4" fmla="*/ 1555397 h 4684888"/>
              <a:gd name="connsiteX5" fmla="*/ 1272552 w 4132404"/>
              <a:gd name="connsiteY5" fmla="*/ 1260929 h 4684888"/>
              <a:gd name="connsiteX6" fmla="*/ 1372882 w 4132404"/>
              <a:gd name="connsiteY6" fmla="*/ 0 h 4684888"/>
              <a:gd name="connsiteX0" fmla="*/ 1263776 w 4132404"/>
              <a:gd name="connsiteY0" fmla="*/ 0 h 4684888"/>
              <a:gd name="connsiteX1" fmla="*/ 4132404 w 4132404"/>
              <a:gd name="connsiteY1" fmla="*/ 0 h 4684888"/>
              <a:gd name="connsiteX2" fmla="*/ 1442515 w 4132404"/>
              <a:gd name="connsiteY2" fmla="*/ 4684888 h 4684888"/>
              <a:gd name="connsiteX3" fmla="*/ 0 w 4132404"/>
              <a:gd name="connsiteY3" fmla="*/ 2182636 h 4684888"/>
              <a:gd name="connsiteX4" fmla="*/ 1106752 w 4132404"/>
              <a:gd name="connsiteY4" fmla="*/ 1555397 h 4684888"/>
              <a:gd name="connsiteX5" fmla="*/ 1272552 w 4132404"/>
              <a:gd name="connsiteY5" fmla="*/ 1260929 h 4684888"/>
              <a:gd name="connsiteX6" fmla="*/ 1263776 w 4132404"/>
              <a:gd name="connsiteY6" fmla="*/ 0 h 468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2404" h="4684888">
                <a:moveTo>
                  <a:pt x="1263776" y="0"/>
                </a:moveTo>
                <a:lnTo>
                  <a:pt x="4132404" y="0"/>
                </a:lnTo>
                <a:lnTo>
                  <a:pt x="1442515" y="4684888"/>
                </a:lnTo>
                <a:lnTo>
                  <a:pt x="0" y="2182636"/>
                </a:lnTo>
                <a:lnTo>
                  <a:pt x="1106752" y="1555397"/>
                </a:lnTo>
                <a:lnTo>
                  <a:pt x="1272552" y="1260929"/>
                </a:lnTo>
                <a:cubicBezTo>
                  <a:pt x="1269626" y="840619"/>
                  <a:pt x="1266702" y="420310"/>
                  <a:pt x="1263776" y="0"/>
                </a:cubicBezTo>
                <a:close/>
              </a:path>
            </a:pathLst>
          </a:custGeom>
          <a:solidFill>
            <a:schemeClr val="tx1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0998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67673" y="3659488"/>
            <a:ext cx="801509" cy="2210734"/>
            <a:chOff x="446473" y="3762964"/>
            <a:chExt cx="879970" cy="2427147"/>
          </a:xfrm>
        </p:grpSpPr>
        <p:pic>
          <p:nvPicPr>
            <p:cNvPr id="7" name="Picture 6" descr="CS_R-B-G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3" y="3762964"/>
              <a:ext cx="879970" cy="762041"/>
            </a:xfrm>
            <a:prstGeom prst="rect">
              <a:avLst/>
            </a:prstGeom>
          </p:spPr>
        </p:pic>
        <p:pic>
          <p:nvPicPr>
            <p:cNvPr id="11" name="Picture 10" descr="CS_R-G-B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3" y="5428071"/>
              <a:ext cx="879969" cy="762040"/>
            </a:xfrm>
            <a:prstGeom prst="rect">
              <a:avLst/>
            </a:prstGeom>
          </p:spPr>
        </p:pic>
        <p:pic>
          <p:nvPicPr>
            <p:cNvPr id="12" name="Picture 11" descr="CS_R-BG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3" y="4595516"/>
              <a:ext cx="879969" cy="762040"/>
            </a:xfrm>
            <a:prstGeom prst="rect">
              <a:avLst/>
            </a:prstGeom>
          </p:spPr>
        </p:pic>
      </p:grpSp>
      <p:sp>
        <p:nvSpPr>
          <p:cNvPr id="15" name="Subtitle 2"/>
          <p:cNvSpPr txBox="1">
            <a:spLocks/>
          </p:cNvSpPr>
          <p:nvPr/>
        </p:nvSpPr>
        <p:spPr>
          <a:xfrm>
            <a:off x="1535042" y="3584230"/>
            <a:ext cx="2745328" cy="2378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/>
              <a:t>People who want </a:t>
            </a:r>
            <a:br>
              <a:rPr lang="en-US" dirty="0"/>
            </a:br>
            <a:r>
              <a:rPr lang="en-US" dirty="0"/>
              <a:t>to assert their rights, to challenge conflict directly, and to prevail through competition.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b="1" dirty="0" smtClean="0">
                <a:solidFill>
                  <a:srgbClr val="ED145A"/>
                </a:solidFill>
                <a:ea typeface="+mn-ea"/>
                <a:cs typeface="+mn-cs"/>
              </a:rPr>
              <a:t>Red</a:t>
            </a:r>
            <a:endParaRPr lang="en-US" dirty="0">
              <a:solidFill>
                <a:srgbClr val="ED145A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ASSERT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344333" y="649111"/>
            <a:ext cx="4148667" cy="4684889"/>
          </a:xfrm>
          <a:custGeom>
            <a:avLst/>
            <a:gdLst>
              <a:gd name="connsiteX0" fmla="*/ 2892778 w 4148667"/>
              <a:gd name="connsiteY0" fmla="*/ 14111 h 4684889"/>
              <a:gd name="connsiteX1" fmla="*/ 0 w 4148667"/>
              <a:gd name="connsiteY1" fmla="*/ 0 h 4684889"/>
              <a:gd name="connsiteX2" fmla="*/ 2716389 w 4148667"/>
              <a:gd name="connsiteY2" fmla="*/ 4684889 h 4684889"/>
              <a:gd name="connsiteX3" fmla="*/ 4148667 w 4148667"/>
              <a:gd name="connsiteY3" fmla="*/ 2187222 h 4684889"/>
              <a:gd name="connsiteX4" fmla="*/ 3019778 w 4148667"/>
              <a:gd name="connsiteY4" fmla="*/ 1552222 h 4684889"/>
              <a:gd name="connsiteX5" fmla="*/ 2892778 w 4148667"/>
              <a:gd name="connsiteY5" fmla="*/ 1298222 h 4684889"/>
              <a:gd name="connsiteX6" fmla="*/ 2892778 w 4148667"/>
              <a:gd name="connsiteY6" fmla="*/ 14111 h 468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48667" h="4684889">
                <a:moveTo>
                  <a:pt x="2892778" y="14111"/>
                </a:moveTo>
                <a:lnTo>
                  <a:pt x="0" y="0"/>
                </a:lnTo>
                <a:lnTo>
                  <a:pt x="2716389" y="4684889"/>
                </a:lnTo>
                <a:lnTo>
                  <a:pt x="4148667" y="2187222"/>
                </a:lnTo>
                <a:lnTo>
                  <a:pt x="3019778" y="1552222"/>
                </a:lnTo>
                <a:lnTo>
                  <a:pt x="2892778" y="1298222"/>
                </a:lnTo>
                <a:lnTo>
                  <a:pt x="2892778" y="14111"/>
                </a:lnTo>
                <a:close/>
              </a:path>
            </a:pathLst>
          </a:custGeom>
          <a:solidFill>
            <a:schemeClr val="tx1">
              <a:alpha val="5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9668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67676" y="3659487"/>
            <a:ext cx="801513" cy="2210735"/>
            <a:chOff x="446471" y="3659487"/>
            <a:chExt cx="879975" cy="2427148"/>
          </a:xfrm>
        </p:grpSpPr>
        <p:pic>
          <p:nvPicPr>
            <p:cNvPr id="12" name="Picture 11" descr="CS_G-R-B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6" y="3659487"/>
              <a:ext cx="879970" cy="762041"/>
            </a:xfrm>
            <a:prstGeom prst="rect">
              <a:avLst/>
            </a:prstGeom>
          </p:spPr>
        </p:pic>
        <p:pic>
          <p:nvPicPr>
            <p:cNvPr id="13" name="Picture 12" descr="CS_G-RB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1" y="4492040"/>
              <a:ext cx="879969" cy="762040"/>
            </a:xfrm>
            <a:prstGeom prst="rect">
              <a:avLst/>
            </a:prstGeom>
          </p:spPr>
        </p:pic>
        <p:pic>
          <p:nvPicPr>
            <p:cNvPr id="14" name="Picture 13" descr="CS_G-B-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471" y="5324591"/>
              <a:ext cx="879974" cy="762044"/>
            </a:xfrm>
            <a:prstGeom prst="rect">
              <a:avLst/>
            </a:prstGeom>
          </p:spPr>
        </p:pic>
      </p:grpSp>
      <p:sp>
        <p:nvSpPr>
          <p:cNvPr id="17" name="Subtitle 2"/>
          <p:cNvSpPr txBox="1">
            <a:spLocks/>
          </p:cNvSpPr>
          <p:nvPr/>
        </p:nvSpPr>
        <p:spPr>
          <a:xfrm>
            <a:off x="1535042" y="3584230"/>
            <a:ext cx="2698291" cy="2378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rgbClr val="4646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</a:pPr>
            <a:r>
              <a:rPr lang="en-US" dirty="0"/>
              <a:t>People who want </a:t>
            </a:r>
            <a:br>
              <a:rPr lang="en-US" dirty="0"/>
            </a:br>
            <a:r>
              <a:rPr lang="en-US" dirty="0"/>
              <a:t>to analyze the situation carefully and logically, to maintain order and principles.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ANALYZE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b="1" dirty="0" smtClean="0">
                <a:solidFill>
                  <a:srgbClr val="00AC6C"/>
                </a:solidFill>
                <a:ea typeface="+mn-ea"/>
                <a:cs typeface="+mn-cs"/>
              </a:rPr>
              <a:t>Green</a:t>
            </a:r>
            <a:endParaRPr lang="en-US" dirty="0">
              <a:solidFill>
                <a:srgbClr val="00AC6C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350500" y="644111"/>
            <a:ext cx="5419556" cy="2502667"/>
          </a:xfrm>
          <a:custGeom>
            <a:avLst/>
            <a:gdLst>
              <a:gd name="connsiteX0" fmla="*/ 0 w 5404556"/>
              <a:gd name="connsiteY0" fmla="*/ 0 h 2497667"/>
              <a:gd name="connsiteX1" fmla="*/ 5404556 w 5404556"/>
              <a:gd name="connsiteY1" fmla="*/ 7056 h 2497667"/>
              <a:gd name="connsiteX2" fmla="*/ 3958167 w 5404556"/>
              <a:gd name="connsiteY2" fmla="*/ 2497667 h 2497667"/>
              <a:gd name="connsiteX3" fmla="*/ 2843389 w 5404556"/>
              <a:gd name="connsiteY3" fmla="*/ 1855611 h 2497667"/>
              <a:gd name="connsiteX4" fmla="*/ 2532944 w 5404556"/>
              <a:gd name="connsiteY4" fmla="*/ 1848556 h 2497667"/>
              <a:gd name="connsiteX5" fmla="*/ 1425222 w 5404556"/>
              <a:gd name="connsiteY5" fmla="*/ 2483556 h 2497667"/>
              <a:gd name="connsiteX6" fmla="*/ 0 w 5404556"/>
              <a:gd name="connsiteY6" fmla="*/ 0 h 2497667"/>
              <a:gd name="connsiteX0" fmla="*/ 0 w 5419556"/>
              <a:gd name="connsiteY0" fmla="*/ 0 h 2502667"/>
              <a:gd name="connsiteX1" fmla="*/ 5419556 w 5419556"/>
              <a:gd name="connsiteY1" fmla="*/ 12056 h 2502667"/>
              <a:gd name="connsiteX2" fmla="*/ 3973167 w 5419556"/>
              <a:gd name="connsiteY2" fmla="*/ 2502667 h 2502667"/>
              <a:gd name="connsiteX3" fmla="*/ 2858389 w 5419556"/>
              <a:gd name="connsiteY3" fmla="*/ 1860611 h 2502667"/>
              <a:gd name="connsiteX4" fmla="*/ 2547944 w 5419556"/>
              <a:gd name="connsiteY4" fmla="*/ 1853556 h 2502667"/>
              <a:gd name="connsiteX5" fmla="*/ 1440222 w 5419556"/>
              <a:gd name="connsiteY5" fmla="*/ 2488556 h 2502667"/>
              <a:gd name="connsiteX6" fmla="*/ 0 w 5419556"/>
              <a:gd name="connsiteY6" fmla="*/ 0 h 250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9556" h="2502667">
                <a:moveTo>
                  <a:pt x="0" y="0"/>
                </a:moveTo>
                <a:lnTo>
                  <a:pt x="5419556" y="12056"/>
                </a:lnTo>
                <a:lnTo>
                  <a:pt x="3973167" y="2502667"/>
                </a:lnTo>
                <a:lnTo>
                  <a:pt x="2858389" y="1860611"/>
                </a:lnTo>
                <a:lnTo>
                  <a:pt x="2547944" y="1853556"/>
                </a:lnTo>
                <a:lnTo>
                  <a:pt x="1440222" y="248855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3619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S_BR-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47" y="3659487"/>
            <a:ext cx="809037" cy="700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sz="4200" dirty="0" smtClean="0">
                <a:solidFill>
                  <a:schemeClr val="tx1"/>
                </a:solidFill>
                <a:ea typeface="+mn-ea"/>
                <a:cs typeface="+mn-cs"/>
              </a:rPr>
              <a:t>[</a:t>
            </a:r>
            <a:r>
              <a:rPr lang="en-US" b="1" dirty="0" smtClean="0">
                <a:solidFill>
                  <a:srgbClr val="00B3F0"/>
                </a:solidFill>
                <a:ea typeface="+mn-ea"/>
                <a:cs typeface="+mn-cs"/>
              </a:rPr>
              <a:t>B</a:t>
            </a:r>
            <a:r>
              <a:rPr lang="en-US" b="1" dirty="0" smtClean="0">
                <a:solidFill>
                  <a:srgbClr val="ED145A"/>
                </a:solidFill>
                <a:ea typeface="+mn-ea"/>
                <a:cs typeface="+mn-cs"/>
              </a:rPr>
              <a:t>R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042" y="3584230"/>
            <a:ext cx="3329797" cy="237875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People who want to press assertively to maintain harmony and good will, but who do not want to sacrifice results for harmony.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4839" y="5797612"/>
            <a:ext cx="2388272" cy="25242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ASSERT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ACCOMMODATE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793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BFBFBF"/>
                </a:solidFill>
                <a:ea typeface="+mj-ea"/>
                <a:cs typeface="+mj-cs"/>
              </a:rPr>
              <a:t>[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904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BFBFBF"/>
                </a:solidFill>
                <a:ea typeface="+mj-ea"/>
                <a:cs typeface="+mj-cs"/>
              </a:rPr>
              <a:t>]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344333" y="649111"/>
            <a:ext cx="5417501" cy="4691945"/>
          </a:xfrm>
          <a:custGeom>
            <a:avLst/>
            <a:gdLst>
              <a:gd name="connsiteX0" fmla="*/ 0 w 5397500"/>
              <a:gd name="connsiteY0" fmla="*/ 0 h 4691945"/>
              <a:gd name="connsiteX1" fmla="*/ 2540000 w 5397500"/>
              <a:gd name="connsiteY1" fmla="*/ 14111 h 4691945"/>
              <a:gd name="connsiteX2" fmla="*/ 2532945 w 5397500"/>
              <a:gd name="connsiteY2" fmla="*/ 1277056 h 4691945"/>
              <a:gd name="connsiteX3" fmla="*/ 2885723 w 5397500"/>
              <a:gd name="connsiteY3" fmla="*/ 1284111 h 4691945"/>
              <a:gd name="connsiteX4" fmla="*/ 2892778 w 5397500"/>
              <a:gd name="connsiteY4" fmla="*/ 7056 h 4691945"/>
              <a:gd name="connsiteX5" fmla="*/ 5397500 w 5397500"/>
              <a:gd name="connsiteY5" fmla="*/ 14111 h 4691945"/>
              <a:gd name="connsiteX6" fmla="*/ 2709334 w 5397500"/>
              <a:gd name="connsiteY6" fmla="*/ 4691945 h 4691945"/>
              <a:gd name="connsiteX7" fmla="*/ 0 w 5397500"/>
              <a:gd name="connsiteY7" fmla="*/ 0 h 4691945"/>
              <a:gd name="connsiteX0" fmla="*/ 0 w 5417501"/>
              <a:gd name="connsiteY0" fmla="*/ 0 h 4691945"/>
              <a:gd name="connsiteX1" fmla="*/ 2540000 w 5417501"/>
              <a:gd name="connsiteY1" fmla="*/ 14111 h 4691945"/>
              <a:gd name="connsiteX2" fmla="*/ 2532945 w 5417501"/>
              <a:gd name="connsiteY2" fmla="*/ 1277056 h 4691945"/>
              <a:gd name="connsiteX3" fmla="*/ 2885723 w 5417501"/>
              <a:gd name="connsiteY3" fmla="*/ 1284111 h 4691945"/>
              <a:gd name="connsiteX4" fmla="*/ 2892778 w 5417501"/>
              <a:gd name="connsiteY4" fmla="*/ 7056 h 4691945"/>
              <a:gd name="connsiteX5" fmla="*/ 5417501 w 5417501"/>
              <a:gd name="connsiteY5" fmla="*/ 9111 h 4691945"/>
              <a:gd name="connsiteX6" fmla="*/ 2709334 w 5417501"/>
              <a:gd name="connsiteY6" fmla="*/ 4691945 h 4691945"/>
              <a:gd name="connsiteX7" fmla="*/ 0 w 5417501"/>
              <a:gd name="connsiteY7" fmla="*/ 0 h 4691945"/>
              <a:gd name="connsiteX0" fmla="*/ 0 w 5417501"/>
              <a:gd name="connsiteY0" fmla="*/ 90887 h 4782832"/>
              <a:gd name="connsiteX1" fmla="*/ 2560001 w 5417501"/>
              <a:gd name="connsiteY1" fmla="*/ 0 h 4782832"/>
              <a:gd name="connsiteX2" fmla="*/ 2532945 w 5417501"/>
              <a:gd name="connsiteY2" fmla="*/ 1367943 h 4782832"/>
              <a:gd name="connsiteX3" fmla="*/ 2885723 w 5417501"/>
              <a:gd name="connsiteY3" fmla="*/ 1374998 h 4782832"/>
              <a:gd name="connsiteX4" fmla="*/ 2892778 w 5417501"/>
              <a:gd name="connsiteY4" fmla="*/ 97943 h 4782832"/>
              <a:gd name="connsiteX5" fmla="*/ 5417501 w 5417501"/>
              <a:gd name="connsiteY5" fmla="*/ 99998 h 4782832"/>
              <a:gd name="connsiteX6" fmla="*/ 2709334 w 5417501"/>
              <a:gd name="connsiteY6" fmla="*/ 4782832 h 4782832"/>
              <a:gd name="connsiteX7" fmla="*/ 0 w 5417501"/>
              <a:gd name="connsiteY7" fmla="*/ 90887 h 4782832"/>
              <a:gd name="connsiteX0" fmla="*/ 0 w 5417501"/>
              <a:gd name="connsiteY0" fmla="*/ 0 h 4691945"/>
              <a:gd name="connsiteX1" fmla="*/ 2540001 w 5417501"/>
              <a:gd name="connsiteY1" fmla="*/ 4111 h 4691945"/>
              <a:gd name="connsiteX2" fmla="*/ 2532945 w 5417501"/>
              <a:gd name="connsiteY2" fmla="*/ 1277056 h 4691945"/>
              <a:gd name="connsiteX3" fmla="*/ 2885723 w 5417501"/>
              <a:gd name="connsiteY3" fmla="*/ 1284111 h 4691945"/>
              <a:gd name="connsiteX4" fmla="*/ 2892778 w 5417501"/>
              <a:gd name="connsiteY4" fmla="*/ 7056 h 4691945"/>
              <a:gd name="connsiteX5" fmla="*/ 5417501 w 5417501"/>
              <a:gd name="connsiteY5" fmla="*/ 9111 h 4691945"/>
              <a:gd name="connsiteX6" fmla="*/ 2709334 w 5417501"/>
              <a:gd name="connsiteY6" fmla="*/ 4691945 h 4691945"/>
              <a:gd name="connsiteX7" fmla="*/ 0 w 5417501"/>
              <a:gd name="connsiteY7" fmla="*/ 0 h 469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7501" h="4691945">
                <a:moveTo>
                  <a:pt x="0" y="0"/>
                </a:moveTo>
                <a:lnTo>
                  <a:pt x="2540001" y="4111"/>
                </a:lnTo>
                <a:cubicBezTo>
                  <a:pt x="2537649" y="425093"/>
                  <a:pt x="2535297" y="856074"/>
                  <a:pt x="2532945" y="1277056"/>
                </a:cubicBezTo>
                <a:lnTo>
                  <a:pt x="2885723" y="1284111"/>
                </a:lnTo>
                <a:cubicBezTo>
                  <a:pt x="2888075" y="858426"/>
                  <a:pt x="2890426" y="432741"/>
                  <a:pt x="2892778" y="7056"/>
                </a:cubicBezTo>
                <a:lnTo>
                  <a:pt x="5417501" y="9111"/>
                </a:lnTo>
                <a:lnTo>
                  <a:pt x="2709334" y="46919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3880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S_RG-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46" y="3659486"/>
            <a:ext cx="809038" cy="7006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64839" y="5797612"/>
            <a:ext cx="2388272" cy="25242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ANALYZE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sz="4200" dirty="0" smtClean="0">
                <a:solidFill>
                  <a:schemeClr val="tx1"/>
                </a:solidFill>
                <a:ea typeface="+mn-ea"/>
                <a:cs typeface="+mn-cs"/>
              </a:rPr>
              <a:t>[</a:t>
            </a:r>
            <a:r>
              <a:rPr lang="en-US" b="1" dirty="0" smtClean="0">
                <a:solidFill>
                  <a:srgbClr val="ED145A"/>
                </a:solidFill>
                <a:ea typeface="+mn-ea"/>
                <a:cs typeface="+mn-cs"/>
              </a:rPr>
              <a:t>R</a:t>
            </a:r>
            <a:r>
              <a:rPr lang="en-US" b="1" dirty="0" smtClean="0">
                <a:solidFill>
                  <a:srgbClr val="00AC6C"/>
                </a:solidFill>
                <a:ea typeface="+mn-ea"/>
                <a:cs typeface="+mn-cs"/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042" y="3584230"/>
            <a:ext cx="3329797" cy="237875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People who want to engage conflict quickly, but indirectly, with thoughtful strategies.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ASSERT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793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BFBFBF"/>
                </a:solidFill>
                <a:ea typeface="+mj-ea"/>
                <a:cs typeface="+mj-cs"/>
              </a:rPr>
              <a:t>[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904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BFBFBF"/>
                </a:solidFill>
                <a:ea typeface="+mj-ea"/>
                <a:cs typeface="+mj-cs"/>
              </a:rPr>
              <a:t>]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351389" y="649111"/>
            <a:ext cx="5411611" cy="4691945"/>
          </a:xfrm>
          <a:custGeom>
            <a:avLst/>
            <a:gdLst>
              <a:gd name="connsiteX0" fmla="*/ 0 w 5411611"/>
              <a:gd name="connsiteY0" fmla="*/ 0 h 4691945"/>
              <a:gd name="connsiteX1" fmla="*/ 5411611 w 5411611"/>
              <a:gd name="connsiteY1" fmla="*/ 7056 h 4691945"/>
              <a:gd name="connsiteX2" fmla="*/ 4148667 w 5411611"/>
              <a:gd name="connsiteY2" fmla="*/ 2187222 h 4691945"/>
              <a:gd name="connsiteX3" fmla="*/ 3040944 w 5411611"/>
              <a:gd name="connsiteY3" fmla="*/ 1559278 h 4691945"/>
              <a:gd name="connsiteX4" fmla="*/ 2871611 w 5411611"/>
              <a:gd name="connsiteY4" fmla="*/ 1841500 h 4691945"/>
              <a:gd name="connsiteX5" fmla="*/ 3972278 w 5411611"/>
              <a:gd name="connsiteY5" fmla="*/ 2483556 h 4691945"/>
              <a:gd name="connsiteX6" fmla="*/ 2709333 w 5411611"/>
              <a:gd name="connsiteY6" fmla="*/ 4691945 h 4691945"/>
              <a:gd name="connsiteX7" fmla="*/ 0 w 5411611"/>
              <a:gd name="connsiteY7" fmla="*/ 0 h 469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1611" h="4691945">
                <a:moveTo>
                  <a:pt x="0" y="0"/>
                </a:moveTo>
                <a:lnTo>
                  <a:pt x="5411611" y="7056"/>
                </a:lnTo>
                <a:lnTo>
                  <a:pt x="4148667" y="2187222"/>
                </a:lnTo>
                <a:lnTo>
                  <a:pt x="3040944" y="1559278"/>
                </a:lnTo>
                <a:lnTo>
                  <a:pt x="2871611" y="1841500"/>
                </a:lnTo>
                <a:lnTo>
                  <a:pt x="3972278" y="2483556"/>
                </a:lnTo>
                <a:lnTo>
                  <a:pt x="2709333" y="46919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6742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ACCOMMODATE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pic>
        <p:nvPicPr>
          <p:cNvPr id="5" name="Picture 4" descr="CS_GB-R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47" y="3659487"/>
            <a:ext cx="809037" cy="70061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64839" y="5797612"/>
            <a:ext cx="2388272" cy="25242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ANALYZE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sz="4200" dirty="0" smtClean="0">
                <a:solidFill>
                  <a:schemeClr val="tx1"/>
                </a:solidFill>
                <a:ea typeface="+mn-ea"/>
                <a:cs typeface="+mn-cs"/>
              </a:rPr>
              <a:t>[</a:t>
            </a:r>
            <a:r>
              <a:rPr lang="en-US" b="1" dirty="0" smtClean="0">
                <a:solidFill>
                  <a:srgbClr val="00B3F0"/>
                </a:solidFill>
                <a:ea typeface="+mn-ea"/>
                <a:cs typeface="+mn-cs"/>
              </a:rPr>
              <a:t>B</a:t>
            </a:r>
            <a:r>
              <a:rPr lang="en-US" b="1" dirty="0" smtClean="0">
                <a:solidFill>
                  <a:srgbClr val="00AC6C"/>
                </a:solidFill>
                <a:ea typeface="+mn-ea"/>
                <a:cs typeface="+mn-cs"/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042" y="3584230"/>
            <a:ext cx="3329797" cy="237875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People who want to maintain peace and harmony with caution regarding the personal cost of doing so.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793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BFBFBF"/>
                </a:solidFill>
                <a:ea typeface="+mj-ea"/>
                <a:cs typeface="+mj-cs"/>
              </a:rPr>
              <a:t>[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9041" y="5096960"/>
            <a:ext cx="404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BFBFBF"/>
                </a:solidFill>
                <a:ea typeface="+mj-ea"/>
                <a:cs typeface="+mj-cs"/>
              </a:rPr>
              <a:t>]</a:t>
            </a:r>
            <a:endParaRPr lang="en-US" sz="6600" dirty="0">
              <a:solidFill>
                <a:srgbClr val="BFBFB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351389" y="648222"/>
            <a:ext cx="5410445" cy="4685778"/>
          </a:xfrm>
          <a:custGeom>
            <a:avLst/>
            <a:gdLst>
              <a:gd name="connsiteX0" fmla="*/ 0 w 5390444"/>
              <a:gd name="connsiteY0" fmla="*/ 0 h 4684889"/>
              <a:gd name="connsiteX1" fmla="*/ 5390444 w 5390444"/>
              <a:gd name="connsiteY1" fmla="*/ 14111 h 4684889"/>
              <a:gd name="connsiteX2" fmla="*/ 2709333 w 5390444"/>
              <a:gd name="connsiteY2" fmla="*/ 4684889 h 4684889"/>
              <a:gd name="connsiteX3" fmla="*/ 1446389 w 5390444"/>
              <a:gd name="connsiteY3" fmla="*/ 2504722 h 4684889"/>
              <a:gd name="connsiteX4" fmla="*/ 2561167 w 5390444"/>
              <a:gd name="connsiteY4" fmla="*/ 1862667 h 4684889"/>
              <a:gd name="connsiteX5" fmla="*/ 2384778 w 5390444"/>
              <a:gd name="connsiteY5" fmla="*/ 1552222 h 4684889"/>
              <a:gd name="connsiteX6" fmla="*/ 1270000 w 5390444"/>
              <a:gd name="connsiteY6" fmla="*/ 2194278 h 4684889"/>
              <a:gd name="connsiteX7" fmla="*/ 0 w 5390444"/>
              <a:gd name="connsiteY7" fmla="*/ 0 h 4684889"/>
              <a:gd name="connsiteX0" fmla="*/ 0 w 5410445"/>
              <a:gd name="connsiteY0" fmla="*/ 889 h 4685778"/>
              <a:gd name="connsiteX1" fmla="*/ 5410445 w 5410445"/>
              <a:gd name="connsiteY1" fmla="*/ 0 h 4685778"/>
              <a:gd name="connsiteX2" fmla="*/ 2709333 w 5410445"/>
              <a:gd name="connsiteY2" fmla="*/ 4685778 h 4685778"/>
              <a:gd name="connsiteX3" fmla="*/ 1446389 w 5410445"/>
              <a:gd name="connsiteY3" fmla="*/ 2505611 h 4685778"/>
              <a:gd name="connsiteX4" fmla="*/ 2561167 w 5410445"/>
              <a:gd name="connsiteY4" fmla="*/ 1863556 h 4685778"/>
              <a:gd name="connsiteX5" fmla="*/ 2384778 w 5410445"/>
              <a:gd name="connsiteY5" fmla="*/ 1553111 h 4685778"/>
              <a:gd name="connsiteX6" fmla="*/ 1270000 w 5410445"/>
              <a:gd name="connsiteY6" fmla="*/ 2195167 h 4685778"/>
              <a:gd name="connsiteX7" fmla="*/ 0 w 5410445"/>
              <a:gd name="connsiteY7" fmla="*/ 889 h 4685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0445" h="4685778">
                <a:moveTo>
                  <a:pt x="0" y="889"/>
                </a:moveTo>
                <a:lnTo>
                  <a:pt x="5410445" y="0"/>
                </a:lnTo>
                <a:lnTo>
                  <a:pt x="2709333" y="4685778"/>
                </a:lnTo>
                <a:lnTo>
                  <a:pt x="1446389" y="2505611"/>
                </a:lnTo>
                <a:lnTo>
                  <a:pt x="2561167" y="1863556"/>
                </a:lnTo>
                <a:lnTo>
                  <a:pt x="2384778" y="1553111"/>
                </a:lnTo>
                <a:lnTo>
                  <a:pt x="1270000" y="2195167"/>
                </a:lnTo>
                <a:lnTo>
                  <a:pt x="0" y="889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5053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S_BR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675" y="3659487"/>
            <a:ext cx="801509" cy="694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473" y="2380074"/>
            <a:ext cx="4238687" cy="83979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464649"/>
                </a:solidFill>
                <a:ea typeface="+mn-ea"/>
                <a:cs typeface="+mn-cs"/>
              </a:rPr>
              <a:t>Stage 1 </a:t>
            </a:r>
            <a:r>
              <a:rPr lang="en-US" sz="4200" dirty="0">
                <a:solidFill>
                  <a:schemeClr val="tx1"/>
                </a:solidFill>
              </a:rPr>
              <a:t>[</a:t>
            </a:r>
            <a:r>
              <a:rPr lang="en-US" b="1" dirty="0" smtClean="0">
                <a:solidFill>
                  <a:srgbClr val="00B3F0"/>
                </a:solidFill>
              </a:rPr>
              <a:t>B</a:t>
            </a:r>
            <a:r>
              <a:rPr lang="en-US" b="1" dirty="0" smtClean="0">
                <a:solidFill>
                  <a:srgbClr val="ED145A"/>
                </a:solidFill>
              </a:rPr>
              <a:t>R</a:t>
            </a:r>
            <a:r>
              <a:rPr lang="en-US" b="1" dirty="0" smtClean="0">
                <a:solidFill>
                  <a:srgbClr val="00AC6C"/>
                </a:solidFill>
              </a:rPr>
              <a:t>G</a:t>
            </a:r>
            <a:r>
              <a:rPr lang="en-US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042" y="3584230"/>
            <a:ext cx="3516735" cy="237875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People who want to determine the most appropriate response </a:t>
            </a:r>
            <a:r>
              <a:rPr lang="en-US" dirty="0" smtClean="0"/>
              <a:t>to </a:t>
            </a:r>
            <a:r>
              <a:rPr lang="en-US" dirty="0"/>
              <a:t>each situation and choose an accommodating, assertive, or analytical approach.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4839" y="5797612"/>
            <a:ext cx="2388272" cy="252420"/>
          </a:xfrm>
          <a:prstGeom prst="rect">
            <a:avLst/>
          </a:prstGeom>
          <a:solidFill>
            <a:srgbClr val="ED145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ASSERT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64839" y="5467861"/>
            <a:ext cx="2388272" cy="252420"/>
          </a:xfrm>
          <a:prstGeom prst="rect">
            <a:avLst/>
          </a:prstGeom>
          <a:solidFill>
            <a:srgbClr val="00B3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ACCOMMODATE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4839" y="6128181"/>
            <a:ext cx="2388272" cy="252420"/>
          </a:xfrm>
          <a:prstGeom prst="rect">
            <a:avLst/>
          </a:prstGeom>
          <a:solidFill>
            <a:srgbClr val="00AC6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500" dirty="0" smtClean="0">
                <a:latin typeface="Century Gothic"/>
                <a:cs typeface="Century Gothic"/>
              </a:rPr>
              <a:t>ANALYZE</a:t>
            </a:r>
            <a:endParaRPr lang="en-US" sz="1300" spc="500" dirty="0"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02675" y="5068739"/>
            <a:ext cx="404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75000"/>
                  </a:schemeClr>
                </a:solidFill>
                <a:ea typeface="+mj-ea"/>
                <a:cs typeface="+mj-cs"/>
              </a:rPr>
              <a:t>[</a:t>
            </a:r>
            <a:endParaRPr 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8448" y="5068739"/>
            <a:ext cx="404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lumMod val="75000"/>
                  </a:schemeClr>
                </a:solidFill>
                <a:ea typeface="+mj-ea"/>
                <a:cs typeface="+mj-cs"/>
              </a:rPr>
              <a:t>]</a:t>
            </a:r>
            <a:endParaRPr 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357663" y="644476"/>
            <a:ext cx="5400633" cy="4699055"/>
          </a:xfrm>
          <a:custGeom>
            <a:avLst/>
            <a:gdLst>
              <a:gd name="connsiteX0" fmla="*/ 2570816 w 5511091"/>
              <a:gd name="connsiteY0" fmla="*/ 1300775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24572 w 5511091"/>
              <a:gd name="connsiteY7" fmla="*/ 1608650 h 4795164"/>
              <a:gd name="connsiteX8" fmla="*/ 2586210 w 5511091"/>
              <a:gd name="connsiteY8" fmla="*/ 1908829 h 4795164"/>
              <a:gd name="connsiteX9" fmla="*/ 2932578 w 5511091"/>
              <a:gd name="connsiteY9" fmla="*/ 1916526 h 4795164"/>
              <a:gd name="connsiteX10" fmla="*/ 3109610 w 5511091"/>
              <a:gd name="connsiteY10" fmla="*/ 1600953 h 4795164"/>
              <a:gd name="connsiteX11" fmla="*/ 2924881 w 5511091"/>
              <a:gd name="connsiteY11" fmla="*/ 1300775 h 4795164"/>
              <a:gd name="connsiteX12" fmla="*/ 2570816 w 5511091"/>
              <a:gd name="connsiteY12" fmla="*/ 1300775 h 4795164"/>
              <a:gd name="connsiteX0" fmla="*/ 2570816 w 5511091"/>
              <a:gd name="connsiteY0" fmla="*/ 1300775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24572 w 5511091"/>
              <a:gd name="connsiteY7" fmla="*/ 1608650 h 4795164"/>
              <a:gd name="connsiteX8" fmla="*/ 2586210 w 5511091"/>
              <a:gd name="connsiteY8" fmla="*/ 1908829 h 4795164"/>
              <a:gd name="connsiteX9" fmla="*/ 2932578 w 5511091"/>
              <a:gd name="connsiteY9" fmla="*/ 1908829 h 4795164"/>
              <a:gd name="connsiteX10" fmla="*/ 3109610 w 5511091"/>
              <a:gd name="connsiteY10" fmla="*/ 1600953 h 4795164"/>
              <a:gd name="connsiteX11" fmla="*/ 2924881 w 5511091"/>
              <a:gd name="connsiteY11" fmla="*/ 1300775 h 4795164"/>
              <a:gd name="connsiteX12" fmla="*/ 2570816 w 5511091"/>
              <a:gd name="connsiteY12" fmla="*/ 1300775 h 4795164"/>
              <a:gd name="connsiteX0" fmla="*/ 2570816 w 5511091"/>
              <a:gd name="connsiteY0" fmla="*/ 1300775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86210 w 5511091"/>
              <a:gd name="connsiteY8" fmla="*/ 1908829 h 4795164"/>
              <a:gd name="connsiteX9" fmla="*/ 2932578 w 5511091"/>
              <a:gd name="connsiteY9" fmla="*/ 1908829 h 4795164"/>
              <a:gd name="connsiteX10" fmla="*/ 3109610 w 5511091"/>
              <a:gd name="connsiteY10" fmla="*/ 1600953 h 4795164"/>
              <a:gd name="connsiteX11" fmla="*/ 2924881 w 5511091"/>
              <a:gd name="connsiteY11" fmla="*/ 1300775 h 4795164"/>
              <a:gd name="connsiteX12" fmla="*/ 2570816 w 5511091"/>
              <a:gd name="connsiteY12" fmla="*/ 1300775 h 4795164"/>
              <a:gd name="connsiteX0" fmla="*/ 2570816 w 5511091"/>
              <a:gd name="connsiteY0" fmla="*/ 1300775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86210 w 5511091"/>
              <a:gd name="connsiteY8" fmla="*/ 1908829 h 4795164"/>
              <a:gd name="connsiteX9" fmla="*/ 2932578 w 5511091"/>
              <a:gd name="connsiteY9" fmla="*/ 1908829 h 4795164"/>
              <a:gd name="connsiteX10" fmla="*/ 3097703 w 5511091"/>
              <a:gd name="connsiteY10" fmla="*/ 1596985 h 4795164"/>
              <a:gd name="connsiteX11" fmla="*/ 2924881 w 5511091"/>
              <a:gd name="connsiteY11" fmla="*/ 1300775 h 4795164"/>
              <a:gd name="connsiteX12" fmla="*/ 2570816 w 5511091"/>
              <a:gd name="connsiteY12" fmla="*/ 1300775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86210 w 5511091"/>
              <a:gd name="connsiteY8" fmla="*/ 1908829 h 4795164"/>
              <a:gd name="connsiteX9" fmla="*/ 2932578 w 5511091"/>
              <a:gd name="connsiteY9" fmla="*/ 1908829 h 4795164"/>
              <a:gd name="connsiteX10" fmla="*/ 3097703 w 5511091"/>
              <a:gd name="connsiteY10" fmla="*/ 1596985 h 4795164"/>
              <a:gd name="connsiteX11" fmla="*/ 2924881 w 5511091"/>
              <a:gd name="connsiteY11" fmla="*/ 1300775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86210 w 5511091"/>
              <a:gd name="connsiteY8" fmla="*/ 1908829 h 4795164"/>
              <a:gd name="connsiteX9" fmla="*/ 2932578 w 5511091"/>
              <a:gd name="connsiteY9" fmla="*/ 1908829 h 4795164"/>
              <a:gd name="connsiteX10" fmla="*/ 3097703 w 5511091"/>
              <a:gd name="connsiteY10" fmla="*/ 1596985 h 4795164"/>
              <a:gd name="connsiteX11" fmla="*/ 2928964 w 5511091"/>
              <a:gd name="connsiteY11" fmla="*/ 1313026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86210 w 5511091"/>
              <a:gd name="connsiteY8" fmla="*/ 1908829 h 4795164"/>
              <a:gd name="connsiteX9" fmla="*/ 2924411 w 5511091"/>
              <a:gd name="connsiteY9" fmla="*/ 1900661 h 4795164"/>
              <a:gd name="connsiteX10" fmla="*/ 3097703 w 5511091"/>
              <a:gd name="connsiteY10" fmla="*/ 1596985 h 4795164"/>
              <a:gd name="connsiteX11" fmla="*/ 2928964 w 5511091"/>
              <a:gd name="connsiteY11" fmla="*/ 1313026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24411 w 5511091"/>
              <a:gd name="connsiteY9" fmla="*/ 1900661 h 4795164"/>
              <a:gd name="connsiteX10" fmla="*/ 3097703 w 5511091"/>
              <a:gd name="connsiteY10" fmla="*/ 1596985 h 4795164"/>
              <a:gd name="connsiteX11" fmla="*/ 2928964 w 5511091"/>
              <a:gd name="connsiteY11" fmla="*/ 1313026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16244 w 5511091"/>
              <a:gd name="connsiteY9" fmla="*/ 1892494 h 4795164"/>
              <a:gd name="connsiteX10" fmla="*/ 3097703 w 5511091"/>
              <a:gd name="connsiteY10" fmla="*/ 1596985 h 4795164"/>
              <a:gd name="connsiteX11" fmla="*/ 2928964 w 5511091"/>
              <a:gd name="connsiteY11" fmla="*/ 1313026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16244 w 5511091"/>
              <a:gd name="connsiteY9" fmla="*/ 1892494 h 4795164"/>
              <a:gd name="connsiteX10" fmla="*/ 3089536 w 5511091"/>
              <a:gd name="connsiteY10" fmla="*/ 1605152 h 4795164"/>
              <a:gd name="connsiteX11" fmla="*/ 2928964 w 5511091"/>
              <a:gd name="connsiteY11" fmla="*/ 1313026 h 4795164"/>
              <a:gd name="connsiteX12" fmla="*/ 2583067 w 5511091"/>
              <a:gd name="connsiteY12" fmla="*/ 1308943 h 4795164"/>
              <a:gd name="connsiteX0" fmla="*/ 2583067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16244 w 5511091"/>
              <a:gd name="connsiteY9" fmla="*/ 1892494 h 4795164"/>
              <a:gd name="connsiteX10" fmla="*/ 3089536 w 5511091"/>
              <a:gd name="connsiteY10" fmla="*/ 1605152 h 4795164"/>
              <a:gd name="connsiteX11" fmla="*/ 2920797 w 5511091"/>
              <a:gd name="connsiteY11" fmla="*/ 1313026 h 4795164"/>
              <a:gd name="connsiteX12" fmla="*/ 2583067 w 5511091"/>
              <a:gd name="connsiteY12" fmla="*/ 1308943 h 4795164"/>
              <a:gd name="connsiteX0" fmla="*/ 2591234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16244 w 5511091"/>
              <a:gd name="connsiteY9" fmla="*/ 1892494 h 4795164"/>
              <a:gd name="connsiteX10" fmla="*/ 3089536 w 5511091"/>
              <a:gd name="connsiteY10" fmla="*/ 1605152 h 4795164"/>
              <a:gd name="connsiteX11" fmla="*/ 2920797 w 5511091"/>
              <a:gd name="connsiteY11" fmla="*/ 1313026 h 4795164"/>
              <a:gd name="connsiteX12" fmla="*/ 2591234 w 5511091"/>
              <a:gd name="connsiteY12" fmla="*/ 1308943 h 4795164"/>
              <a:gd name="connsiteX0" fmla="*/ 2591234 w 5511091"/>
              <a:gd name="connsiteY0" fmla="*/ 1308943 h 4795164"/>
              <a:gd name="connsiteX1" fmla="*/ 2409178 w 5511091"/>
              <a:gd name="connsiteY1" fmla="*/ 1593257 h 4795164"/>
              <a:gd name="connsiteX2" fmla="*/ 1277711 w 5511091"/>
              <a:gd name="connsiteY2" fmla="*/ 2247493 h 4795164"/>
              <a:gd name="connsiteX3" fmla="*/ 0 w 5511091"/>
              <a:gd name="connsiteY3" fmla="*/ 0 h 4795164"/>
              <a:gd name="connsiteX4" fmla="*/ 5511091 w 5511091"/>
              <a:gd name="connsiteY4" fmla="*/ 15393 h 4795164"/>
              <a:gd name="connsiteX5" fmla="*/ 2747848 w 5511091"/>
              <a:gd name="connsiteY5" fmla="*/ 4795164 h 4795164"/>
              <a:gd name="connsiteX6" fmla="*/ 1285408 w 5511091"/>
              <a:gd name="connsiteY6" fmla="*/ 2247493 h 4795164"/>
              <a:gd name="connsiteX7" fmla="*/ 2401481 w 5511091"/>
              <a:gd name="connsiteY7" fmla="*/ 1593257 h 4795164"/>
              <a:gd name="connsiteX8" fmla="*/ 2590293 w 5511091"/>
              <a:gd name="connsiteY8" fmla="*/ 1896578 h 4795164"/>
              <a:gd name="connsiteX9" fmla="*/ 2916244 w 5511091"/>
              <a:gd name="connsiteY9" fmla="*/ 1892494 h 4795164"/>
              <a:gd name="connsiteX10" fmla="*/ 3081369 w 5511091"/>
              <a:gd name="connsiteY10" fmla="*/ 1605152 h 4795164"/>
              <a:gd name="connsiteX11" fmla="*/ 2920797 w 5511091"/>
              <a:gd name="connsiteY11" fmla="*/ 1313026 h 4795164"/>
              <a:gd name="connsiteX12" fmla="*/ 2591234 w 5511091"/>
              <a:gd name="connsiteY12" fmla="*/ 1308943 h 479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11091" h="4795164">
                <a:moveTo>
                  <a:pt x="2591234" y="1308943"/>
                </a:moveTo>
                <a:lnTo>
                  <a:pt x="2409178" y="1593257"/>
                </a:lnTo>
                <a:lnTo>
                  <a:pt x="1277711" y="2247493"/>
                </a:lnTo>
                <a:lnTo>
                  <a:pt x="0" y="0"/>
                </a:lnTo>
                <a:lnTo>
                  <a:pt x="5511091" y="15393"/>
                </a:lnTo>
                <a:lnTo>
                  <a:pt x="2747848" y="4795164"/>
                </a:lnTo>
                <a:lnTo>
                  <a:pt x="1285408" y="2247493"/>
                </a:lnTo>
                <a:lnTo>
                  <a:pt x="2401481" y="1593257"/>
                </a:lnTo>
                <a:lnTo>
                  <a:pt x="2590293" y="1896578"/>
                </a:lnTo>
                <a:lnTo>
                  <a:pt x="2916244" y="1892494"/>
                </a:lnTo>
                <a:lnTo>
                  <a:pt x="3081369" y="1605152"/>
                </a:lnTo>
                <a:lnTo>
                  <a:pt x="2920797" y="1313026"/>
                </a:lnTo>
                <a:lnTo>
                  <a:pt x="2591234" y="1308943"/>
                </a:lnTo>
                <a:close/>
              </a:path>
            </a:pathLst>
          </a:custGeom>
          <a:solidFill>
            <a:srgbClr val="58585B">
              <a:alpha val="50000"/>
            </a:srgbClr>
          </a:solidFill>
        </p:spPr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4069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 2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Conflict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473" y="3900812"/>
            <a:ext cx="4238687" cy="2240904"/>
          </a:xfrm>
        </p:spPr>
        <p:txBody>
          <a:bodyPr/>
          <a:lstStyle/>
          <a:p>
            <a:r>
              <a:rPr lang="en-US" dirty="0" smtClean="0"/>
              <a:t>How well do </a:t>
            </a:r>
            <a:r>
              <a:rPr lang="en-US" dirty="0"/>
              <a:t>these statements describe what you do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you </a:t>
            </a:r>
            <a:r>
              <a:rPr lang="en-US" dirty="0"/>
              <a:t>are in Stage 2 conflict</a:t>
            </a:r>
            <a:r>
              <a:rPr lang="en-US" dirty="0" smtClean="0">
                <a:latin typeface="Trebuchet MS"/>
                <a:cs typeface="Trebuchet MS"/>
              </a:rPr>
              <a:t>?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162505" y="818353"/>
            <a:ext cx="1665087" cy="917207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Red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 smtClean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Confront to </a:t>
            </a:r>
            <a:r>
              <a:rPr lang="en-US" sz="1400" dirty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win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or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enforce rights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022786" y="2277457"/>
            <a:ext cx="1782551" cy="1071580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Use the rules to win</a:t>
            </a:r>
            <a:r>
              <a:rPr lang="en-US" sz="1400" dirty="0" smtClean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,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assert,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and/or analyze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66815" y="827761"/>
            <a:ext cx="1900478" cy="1084542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Blu</a:t>
            </a:r>
            <a:r>
              <a:rPr lang="en-US" sz="1400" b="1" dirty="0">
                <a:solidFill>
                  <a:srgbClr val="00B3F0"/>
                </a:solidFill>
                <a:cs typeface="HelveticaNeueLT Std Med"/>
              </a:rPr>
              <a:t>e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Accommodate 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with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conditions or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make peace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92891" y="262267"/>
            <a:ext cx="1740370" cy="1130987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58585B"/>
                </a:solidFill>
                <a:cs typeface="Helvetica Neue Medium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Defer to others,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and/or assert rights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29459" y="2291568"/>
            <a:ext cx="1769409" cy="1314191"/>
          </a:xfrm>
          <a:prstGeom prst="roundRect">
            <a:avLst/>
          </a:prstGeom>
          <a:solidFill>
            <a:schemeClr val="lt1">
              <a:alpha val="79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Yield on minor aspects,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accommodate and/or analyze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58793" y="1837046"/>
            <a:ext cx="1604068" cy="1690732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Yield, confront, </a:t>
            </a:r>
            <a:br>
              <a:rPr lang="en-US" sz="1400" dirty="0" smtClean="0">
                <a:solidFill>
                  <a:srgbClr val="58585B"/>
                </a:solidFill>
                <a:cs typeface="HelveticaNeueLT Std"/>
              </a:rPr>
            </a:b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and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/or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reconsider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depending on the situation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0054" y="3809999"/>
            <a:ext cx="1970953" cy="1330938"/>
          </a:xfrm>
          <a:prstGeom prst="roundRect">
            <a:avLst/>
          </a:prstGeom>
          <a:solidFill>
            <a:schemeClr val="lt1">
              <a:alpha val="78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2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Green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Back off and reconsider or 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Re-evaluate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means and ends</a:t>
            </a:r>
          </a:p>
        </p:txBody>
      </p:sp>
      <p:sp>
        <p:nvSpPr>
          <p:cNvPr id="16" name="Plus 15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1241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 </a:t>
            </a:r>
            <a:r>
              <a:rPr lang="en-US" dirty="0" smtClean="0">
                <a:solidFill>
                  <a:schemeClr val="tx1"/>
                </a:solidFill>
              </a:rPr>
              <a:t>3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Conflict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474" y="3900812"/>
            <a:ext cx="4044990" cy="2240904"/>
          </a:xfrm>
        </p:spPr>
        <p:txBody>
          <a:bodyPr/>
          <a:lstStyle/>
          <a:p>
            <a:r>
              <a:rPr lang="en-US" dirty="0" smtClean="0"/>
              <a:t>How well do </a:t>
            </a:r>
            <a:r>
              <a:rPr lang="en-US" dirty="0"/>
              <a:t>these statements describe what you do when you are in Stage </a:t>
            </a:r>
            <a:r>
              <a:rPr lang="en-US" dirty="0" smtClean="0"/>
              <a:t>3 </a:t>
            </a:r>
            <a:r>
              <a:rPr lang="en-US" dirty="0"/>
              <a:t>conflict</a:t>
            </a:r>
            <a:r>
              <a:rPr lang="en-US" dirty="0" smtClean="0">
                <a:latin typeface="Trebuchet MS"/>
                <a:cs typeface="Trebuchet MS"/>
              </a:rPr>
              <a:t>?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187285" y="818353"/>
            <a:ext cx="1665087" cy="1128980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Red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Make a strong, final stand and </a:t>
            </a:r>
            <a:r>
              <a:rPr lang="en-US" sz="1400" dirty="0" smtClean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argument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022786" y="2277457"/>
            <a:ext cx="1782551" cy="902247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ea typeface="Arial"/>
                <a:cs typeface="HelveticaNeueLT Std"/>
                <a:sym typeface="Arial"/>
              </a:rPr>
              <a:t>Argue or withdraw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66815" y="827761"/>
            <a:ext cx="1900478" cy="907799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Blu</a:t>
            </a:r>
            <a:r>
              <a:rPr lang="en-US" sz="1400" b="1" dirty="0">
                <a:solidFill>
                  <a:srgbClr val="00B3F0"/>
                </a:solidFill>
                <a:cs typeface="HelveticaNeueLT Std Med"/>
              </a:rPr>
              <a:t>e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Surrender the issue or admit defeat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92891" y="517407"/>
            <a:ext cx="1740370" cy="762000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58585B"/>
                </a:solidFill>
                <a:cs typeface="Helvetica Neue Medium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Give up or argue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29459" y="2291569"/>
            <a:ext cx="1769409" cy="888136"/>
          </a:xfrm>
          <a:prstGeom prst="roundRect">
            <a:avLst/>
          </a:prstGeom>
          <a:solidFill>
            <a:schemeClr val="lt1">
              <a:alpha val="79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Withdraw or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/>
            </a:r>
            <a:br>
              <a:rPr lang="en-US" sz="1400" dirty="0" smtClean="0">
                <a:solidFill>
                  <a:srgbClr val="58585B"/>
                </a:solidFill>
                <a:cs typeface="HelveticaNeueLT Std"/>
              </a:rPr>
            </a:b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give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58793" y="1837046"/>
            <a:ext cx="1604068" cy="1587249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[</a:t>
            </a: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B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R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</a:t>
            </a: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]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Give up, withdraw, </a:t>
            </a: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/>
            </a:r>
            <a:br>
              <a:rPr lang="en-US" sz="1400" dirty="0" smtClean="0">
                <a:solidFill>
                  <a:srgbClr val="58585B"/>
                </a:solidFill>
                <a:cs typeface="HelveticaNeueLT Std"/>
              </a:rPr>
            </a:br>
            <a:r>
              <a:rPr lang="en-US" sz="1400" dirty="0" smtClean="0">
                <a:solidFill>
                  <a:srgbClr val="58585B"/>
                </a:solidFill>
                <a:cs typeface="HelveticaNeueLT Std"/>
              </a:rPr>
              <a:t>or argue depending </a:t>
            </a:r>
            <a:r>
              <a:rPr lang="en-US" sz="1400" dirty="0">
                <a:solidFill>
                  <a:srgbClr val="58585B"/>
                </a:solidFill>
                <a:cs typeface="HelveticaNeueLT Std"/>
              </a:rPr>
              <a:t>on the situation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0054" y="3762964"/>
            <a:ext cx="1970953" cy="893705"/>
          </a:xfrm>
          <a:prstGeom prst="roundRect">
            <a:avLst/>
          </a:prstGeom>
          <a:solidFill>
            <a:schemeClr val="lt1">
              <a:alpha val="78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3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Green</a:t>
            </a:r>
          </a:p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58585B"/>
                </a:solidFill>
                <a:cs typeface="HelveticaNeueLT Std"/>
              </a:rPr>
              <a:t>Withdraw or detach</a:t>
            </a:r>
          </a:p>
        </p:txBody>
      </p:sp>
      <p:sp>
        <p:nvSpPr>
          <p:cNvPr id="15" name="Plus 14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315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Path Back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to MVS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473" y="3703265"/>
            <a:ext cx="4238687" cy="224090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Resolving conflict gets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people </a:t>
            </a:r>
            <a:r>
              <a:rPr lang="en-US" sz="2400" dirty="0"/>
              <a:t>back </a:t>
            </a:r>
            <a:r>
              <a:rPr lang="en-US" sz="2400" dirty="0" smtClean="0"/>
              <a:t>to </a:t>
            </a:r>
            <a:r>
              <a:rPr lang="en-US" sz="2400" dirty="0"/>
              <a:t>their </a:t>
            </a:r>
            <a:r>
              <a:rPr lang="en-US" sz="2400" dirty="0" smtClean="0"/>
              <a:t>MVS</a:t>
            </a:r>
          </a:p>
          <a:p>
            <a:pPr>
              <a:spcAft>
                <a:spcPts val="1200"/>
              </a:spcAft>
            </a:pPr>
            <a:r>
              <a:rPr lang="en-US" sz="1800" dirty="0"/>
              <a:t>The path from conflict back </a:t>
            </a:r>
            <a:r>
              <a:rPr lang="en-US" sz="1800" dirty="0" smtClean="0"/>
              <a:t>to </a:t>
            </a:r>
            <a:r>
              <a:rPr lang="en-US" sz="1800" dirty="0"/>
              <a:t>MVS starts with identifying what people are most concerned about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7049701" y="1128892"/>
            <a:ext cx="1665087" cy="432742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Performance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47533" y="2569591"/>
            <a:ext cx="1691999" cy="684000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Performance </a:t>
            </a:r>
            <a:r>
              <a:rPr lang="en-US" sz="1400" b="1" dirty="0" smtClean="0">
                <a:solidFill>
                  <a:srgbClr val="58585B"/>
                </a:solidFill>
                <a:cs typeface="HelveticaNeueLT Std Med"/>
              </a:rPr>
              <a:t>and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Process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86654" y="1128892"/>
            <a:ext cx="1691999" cy="432742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People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02351" y="517407"/>
            <a:ext cx="1691999" cy="684000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People </a:t>
            </a:r>
            <a:r>
              <a:rPr lang="en-US" sz="1400" b="1" dirty="0" smtClean="0">
                <a:solidFill>
                  <a:srgbClr val="58585B"/>
                </a:solidFill>
                <a:cs typeface="HelveticaNeueLT Std Med"/>
              </a:rPr>
              <a:t>and </a:t>
            </a:r>
            <a:r>
              <a:rPr lang="en-US" sz="1400" b="1" dirty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Performance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70564" y="2569591"/>
            <a:ext cx="1691999" cy="671764"/>
          </a:xfrm>
          <a:prstGeom prst="roundRect">
            <a:avLst/>
          </a:prstGeom>
          <a:solidFill>
            <a:schemeClr val="lt1">
              <a:alpha val="79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People </a:t>
            </a:r>
            <a:r>
              <a:rPr lang="en-US" sz="1400" b="1" dirty="0" smtClean="0">
                <a:solidFill>
                  <a:srgbClr val="58585B"/>
                </a:solidFill>
                <a:cs typeface="HelveticaNeueLT Std Med"/>
              </a:rPr>
              <a:t>and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Process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96374" y="1714756"/>
            <a:ext cx="1522720" cy="1003990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People, </a:t>
            </a:r>
            <a:r>
              <a:rPr lang="en-US" sz="1400" b="1" dirty="0" smtClean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Performance, </a:t>
            </a:r>
            <a:r>
              <a:rPr lang="en-US" sz="1400" b="1" dirty="0" smtClean="0">
                <a:solidFill>
                  <a:srgbClr val="58585B"/>
                </a:solidFill>
                <a:cs typeface="HelveticaNeueLT Std Med"/>
              </a:rPr>
              <a:t>and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Process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02351" y="4061120"/>
            <a:ext cx="1691999" cy="432000"/>
          </a:xfrm>
          <a:prstGeom prst="roundRect">
            <a:avLst/>
          </a:prstGeom>
          <a:solidFill>
            <a:schemeClr val="lt1">
              <a:alpha val="78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 smtClean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Process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102631983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ric_Lawrence____C9044775_5F49_459C_9D2F_AEBE0DD81602__Page_3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73" y="428123"/>
            <a:ext cx="6306763" cy="4873408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10510" y="3241468"/>
            <a:ext cx="2277048" cy="85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2400" dirty="0" smtClean="0">
                <a:solidFill>
                  <a:prstClr val="white"/>
                </a:solidFill>
                <a:cs typeface="Century Gothic"/>
              </a:rPr>
              <a:t>Complete SDI</a:t>
            </a:r>
            <a:endParaRPr lang="en-US" sz="2400" dirty="0">
              <a:solidFill>
                <a:prstClr val="white"/>
              </a:solidFill>
              <a:cs typeface="Century Gothic"/>
            </a:endParaRPr>
          </a:p>
          <a:p>
            <a:pPr lvl="0">
              <a:lnSpc>
                <a:spcPct val="120000"/>
              </a:lnSpc>
            </a:pPr>
            <a:r>
              <a:rPr lang="en-US" sz="2400" dirty="0">
                <a:solidFill>
                  <a:srgbClr val="464649"/>
                </a:solidFill>
                <a:cs typeface="Century Gothic"/>
              </a:rPr>
              <a:t>Results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233731" y="4642781"/>
            <a:ext cx="528490" cy="528490"/>
            <a:chOff x="206295" y="187537"/>
            <a:chExt cx="528490" cy="528490"/>
          </a:xfrm>
        </p:grpSpPr>
        <p:sp>
          <p:nvSpPr>
            <p:cNvPr id="13" name="Oval 12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  <p:sp>
        <p:nvSpPr>
          <p:cNvPr id="5" name="Oval 4"/>
          <p:cNvSpPr/>
          <p:nvPr/>
        </p:nvSpPr>
        <p:spPr>
          <a:xfrm>
            <a:off x="4486688" y="4231359"/>
            <a:ext cx="2136518" cy="1003514"/>
          </a:xfrm>
          <a:prstGeom prst="ellipse">
            <a:avLst/>
          </a:prstGeom>
          <a:noFill/>
          <a:ln w="38100" cmpd="sng">
            <a:solidFill>
              <a:srgbClr val="FF9C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lus 14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0932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Path Back 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>to MVS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011405" y="870711"/>
            <a:ext cx="1665087" cy="896313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Thinking about </a:t>
            </a:r>
            <a:r>
              <a:rPr lang="en-US" sz="1400" b="1" dirty="0" smtClean="0">
                <a:solidFill>
                  <a:srgbClr val="ED174C"/>
                </a:solidFill>
                <a:ea typeface="Arial"/>
                <a:cs typeface="HelveticaNeueLT Std Med"/>
                <a:sym typeface="Arial"/>
              </a:rPr>
              <a:t>Performance </a:t>
            </a:r>
            <a:r>
              <a:rPr lang="en-US" sz="1400" dirty="0" smtClean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and what to do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87870" y="860779"/>
            <a:ext cx="1815697" cy="906245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dirty="0" smtClean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Thinking about </a:t>
            </a:r>
            <a:r>
              <a:rPr lang="en-US" sz="1400" b="1" dirty="0" smtClean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  <a:t>People </a:t>
            </a:r>
            <a:br>
              <a:rPr lang="en-US" sz="1400" b="1" dirty="0" smtClean="0">
                <a:solidFill>
                  <a:srgbClr val="00B3F0"/>
                </a:solidFill>
                <a:ea typeface="Arial"/>
                <a:cs typeface="HelveticaNeueLT Std Med"/>
                <a:sym typeface="Arial"/>
              </a:rPr>
            </a:br>
            <a:r>
              <a:rPr lang="en-US" sz="1400" dirty="0" smtClean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and how to help</a:t>
            </a:r>
            <a:endParaRPr lang="en-US" sz="1400" dirty="0">
              <a:solidFill>
                <a:srgbClr val="464649"/>
              </a:solidFill>
              <a:cs typeface="HelveticaNeueLT Std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3445" y="1227666"/>
            <a:ext cx="1685063" cy="1053811"/>
          </a:xfrm>
          <a:prstGeom prst="roundRect">
            <a:avLst/>
          </a:prstGeom>
          <a:solidFill>
            <a:schemeClr val="lt1">
              <a:alpha val="81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Thinking about </a:t>
            </a:r>
            <a:r>
              <a:rPr lang="en-US" sz="1400" b="1" dirty="0" smtClean="0">
                <a:solidFill>
                  <a:schemeClr val="tx1"/>
                </a:solidFill>
                <a:ea typeface="Arial"/>
                <a:cs typeface="HelveticaNeueLT Std Med"/>
                <a:sym typeface="Arial"/>
              </a:rPr>
              <a:t>Perspective </a:t>
            </a:r>
            <a:br>
              <a:rPr lang="en-US" sz="1400" b="1" dirty="0" smtClean="0">
                <a:solidFill>
                  <a:schemeClr val="tx1"/>
                </a:solidFill>
                <a:ea typeface="Arial"/>
                <a:cs typeface="HelveticaNeueLT Std Med"/>
                <a:sym typeface="Arial"/>
              </a:rPr>
            </a:br>
            <a:r>
              <a:rPr lang="en-US" sz="1400" dirty="0" smtClean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and keeping options open</a:t>
            </a:r>
            <a:endParaRPr lang="en-US" sz="1400" dirty="0">
              <a:solidFill>
                <a:schemeClr val="tx1"/>
              </a:solidFill>
              <a:cs typeface="HelveticaNeueLT Std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202351" y="4061120"/>
            <a:ext cx="1691999" cy="935999"/>
          </a:xfrm>
          <a:prstGeom prst="roundRect">
            <a:avLst/>
          </a:prstGeom>
          <a:solidFill>
            <a:schemeClr val="lt1">
              <a:alpha val="78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dirty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Thinking about </a:t>
            </a:r>
            <a:r>
              <a:rPr lang="en-US" sz="1400" b="1" dirty="0" smtClean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Process </a:t>
            </a:r>
            <a:r>
              <a:rPr lang="en-US" sz="1400" dirty="0" smtClean="0">
                <a:solidFill>
                  <a:srgbClr val="464649"/>
                </a:solidFill>
                <a:ea typeface="Arial"/>
                <a:cs typeface="HelveticaNeueLT Std Med"/>
                <a:sym typeface="Arial"/>
              </a:rPr>
              <a:t>and what is logical</a:t>
            </a:r>
            <a:endParaRPr lang="en-US" sz="1400" dirty="0">
              <a:solidFill>
                <a:srgbClr val="58585B"/>
              </a:solidFill>
              <a:cs typeface="HelveticaNeueLT Std"/>
            </a:endParaRPr>
          </a:p>
        </p:txBody>
      </p:sp>
      <p:sp>
        <p:nvSpPr>
          <p:cNvPr id="25" name="Isosceles Triangle 24"/>
          <p:cNvSpPr/>
          <p:nvPr/>
        </p:nvSpPr>
        <p:spPr>
          <a:xfrm rot="12800521">
            <a:off x="6371740" y="3377623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17254515">
            <a:off x="7281936" y="1896863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5" idx="3"/>
          </p:cNvCxnSpPr>
          <p:nvPr/>
        </p:nvCxnSpPr>
        <p:spPr>
          <a:xfrm flipV="1">
            <a:off x="6543070" y="1982611"/>
            <a:ext cx="829986" cy="1415449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8657851">
            <a:off x="5666004" y="3346937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13738512">
            <a:off x="4653611" y="1891491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 flipV="1">
            <a:off x="4716507" y="1940275"/>
            <a:ext cx="1016498" cy="1476680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 rot="4739983">
            <a:off x="6384546" y="3618988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rot="8051672">
            <a:off x="5580351" y="3800699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5671472" y="3762968"/>
            <a:ext cx="771448" cy="128851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 rot="10286574">
            <a:off x="5956256" y="3399887"/>
            <a:ext cx="206166" cy="248334"/>
          </a:xfrm>
          <a:prstGeom prst="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rot="14740568">
            <a:off x="5839743" y="2358949"/>
            <a:ext cx="182241" cy="182241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5938928" y="2449193"/>
            <a:ext cx="113494" cy="1026614"/>
          </a:xfrm>
          <a:prstGeom prst="line">
            <a:avLst/>
          </a:pr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46473" y="3878231"/>
            <a:ext cx="41697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 smtClean="0"/>
              <a:t>Resolving conflict involves “connecting the dots” </a:t>
            </a:r>
          </a:p>
          <a:p>
            <a:pPr>
              <a:spcAft>
                <a:spcPts val="1200"/>
              </a:spcAft>
            </a:pPr>
            <a:r>
              <a:rPr lang="en-US" sz="2200" dirty="0" smtClean="0"/>
              <a:t>...getting back to the MVS.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38537" y="3653604"/>
            <a:ext cx="1470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400" b="1" dirty="0">
                <a:solidFill>
                  <a:srgbClr val="58585B"/>
                </a:solidFill>
                <a:cs typeface="HelveticaNeueLT Std Med"/>
              </a:rPr>
              <a:t>Stage </a:t>
            </a:r>
            <a:r>
              <a:rPr lang="en-US" sz="1400" b="1" dirty="0" smtClean="0">
                <a:solidFill>
                  <a:srgbClr val="58585B"/>
                </a:solidFill>
                <a:ea typeface="Arial"/>
                <a:cs typeface="HelveticaNeueLT Std Med"/>
                <a:sym typeface="Arial"/>
              </a:rPr>
              <a:t>1 </a:t>
            </a:r>
            <a:r>
              <a:rPr lang="en-US" sz="1400" b="1" dirty="0">
                <a:solidFill>
                  <a:srgbClr val="00AC6C"/>
                </a:solidFill>
                <a:ea typeface="Arial"/>
                <a:cs typeface="HelveticaNeueLT Std Med"/>
                <a:sym typeface="Arial"/>
              </a:rPr>
              <a:t>Green</a:t>
            </a:r>
          </a:p>
        </p:txBody>
      </p:sp>
      <p:sp>
        <p:nvSpPr>
          <p:cNvPr id="36" name="Plus 35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8359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  <p:bldP spid="29" grpId="0" animBg="1"/>
      <p:bldP spid="33" grpId="0" animBg="1"/>
      <p:bldP spid="37" grpId="0" animBg="1"/>
      <p:bldP spid="55" grpId="0"/>
      <p:bldP spid="65" grpId="0"/>
      <p:bldP spid="65" grpId="1"/>
      <p:bldP spid="3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49287"/>
            <a:ext cx="9144000" cy="37701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0651" y="553348"/>
            <a:ext cx="7919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cs typeface="Century Gothic"/>
              </a:rPr>
              <a:t>Effective </a:t>
            </a:r>
            <a:r>
              <a:rPr lang="en-US" sz="4000" dirty="0" smtClean="0">
                <a:solidFill>
                  <a:srgbClr val="FFFFFF"/>
                </a:solidFill>
                <a:cs typeface="Century Gothic"/>
              </a:rPr>
              <a:t>Communication</a:t>
            </a:r>
            <a:br>
              <a:rPr lang="en-US" sz="4000" dirty="0" smtClean="0">
                <a:solidFill>
                  <a:srgbClr val="FFFFFF"/>
                </a:solidFill>
                <a:cs typeface="Century Gothic"/>
              </a:rPr>
            </a:br>
            <a:r>
              <a:rPr lang="en-US" sz="4000" dirty="0" smtClean="0">
                <a:solidFill>
                  <a:srgbClr val="FFFFFF"/>
                </a:solidFill>
                <a:cs typeface="Century Gothic"/>
              </a:rPr>
              <a:t>During Conflict</a:t>
            </a:r>
            <a:endParaRPr lang="en-US" sz="4000" dirty="0">
              <a:solidFill>
                <a:srgbClr val="FFFFFF"/>
              </a:solidFill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651" y="2988309"/>
            <a:ext cx="397004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cs typeface="Century Gothic"/>
              </a:rPr>
              <a:t>Refer to your </a:t>
            </a:r>
            <a:r>
              <a:rPr lang="en-US" sz="2400" dirty="0" smtClean="0">
                <a:cs typeface="Century Gothic"/>
              </a:rPr>
              <a:t>CS page</a:t>
            </a:r>
            <a:endParaRPr lang="en-US" sz="2400" dirty="0">
              <a:cs typeface="Century Gothic"/>
            </a:endParaRP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r>
              <a:rPr lang="en-US" dirty="0" smtClean="0">
                <a:cs typeface="Century Gothic"/>
              </a:rPr>
              <a:t>Do the “</a:t>
            </a:r>
            <a:r>
              <a:rPr lang="en-US" dirty="0">
                <a:cs typeface="Century Gothic"/>
              </a:rPr>
              <a:t>Effective </a:t>
            </a:r>
            <a:r>
              <a:rPr lang="en-US" dirty="0" smtClean="0">
                <a:cs typeface="Century Gothic"/>
              </a:rPr>
              <a:t>Style &amp; Focus</a:t>
            </a:r>
            <a:r>
              <a:rPr lang="en-US" dirty="0">
                <a:cs typeface="Century Gothic"/>
              </a:rPr>
              <a:t>” </a:t>
            </a:r>
            <a:r>
              <a:rPr lang="en-US" dirty="0" smtClean="0">
                <a:cs typeface="Century Gothic"/>
              </a:rPr>
              <a:t>points offer good </a:t>
            </a:r>
            <a:r>
              <a:rPr lang="en-US" dirty="0">
                <a:cs typeface="Century Gothic"/>
              </a:rPr>
              <a:t>advice to others about how </a:t>
            </a:r>
            <a:r>
              <a:rPr lang="en-US" dirty="0" smtClean="0">
                <a:cs typeface="Century Gothic"/>
              </a:rPr>
              <a:t/>
            </a:r>
            <a:br>
              <a:rPr lang="en-US" dirty="0" smtClean="0">
                <a:cs typeface="Century Gothic"/>
              </a:rPr>
            </a:br>
            <a:r>
              <a:rPr lang="en-US" dirty="0" smtClean="0">
                <a:cs typeface="Century Gothic"/>
              </a:rPr>
              <a:t>to </a:t>
            </a:r>
            <a:r>
              <a:rPr lang="en-US" dirty="0">
                <a:cs typeface="Century Gothic"/>
              </a:rPr>
              <a:t>work with you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cs typeface="Century Gothic"/>
              </a:rPr>
              <a:t>Read the “Things to </a:t>
            </a:r>
            <a:r>
              <a:rPr lang="en-US" dirty="0" smtClean="0">
                <a:cs typeface="Century Gothic"/>
              </a:rPr>
              <a:t>Avoid</a:t>
            </a:r>
            <a:r>
              <a:rPr lang="en-US" dirty="0">
                <a:cs typeface="Century Gothic"/>
              </a:rPr>
              <a:t>” points. How do you react when others approach you in these ways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4704" y="2985035"/>
            <a:ext cx="40060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>
                <a:cs typeface="Century Gothic"/>
              </a:rPr>
              <a:t>Refer to </a:t>
            </a:r>
            <a:r>
              <a:rPr lang="en-US" sz="2400" dirty="0">
                <a:cs typeface="Century Gothic"/>
              </a:rPr>
              <a:t>the page </a:t>
            </a:r>
            <a:r>
              <a:rPr lang="en-US" sz="2400" dirty="0" smtClean="0">
                <a:cs typeface="Century Gothic"/>
              </a:rPr>
              <a:t/>
            </a:r>
            <a:br>
              <a:rPr lang="en-US" sz="2400" dirty="0" smtClean="0">
                <a:cs typeface="Century Gothic"/>
              </a:rPr>
            </a:br>
            <a:r>
              <a:rPr lang="en-US" sz="2400" dirty="0" smtClean="0">
                <a:cs typeface="Century Gothic"/>
              </a:rPr>
              <a:t>for the CS of </a:t>
            </a:r>
            <a:r>
              <a:rPr lang="en-US" sz="2400" dirty="0">
                <a:cs typeface="Century Gothic"/>
              </a:rPr>
              <a:t>a </a:t>
            </a:r>
            <a:r>
              <a:rPr lang="en-US" sz="2400" dirty="0" smtClean="0">
                <a:cs typeface="Century Gothic"/>
              </a:rPr>
              <a:t>key relationship.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 smtClean="0">
                <a:cs typeface="Century Gothic"/>
              </a:rPr>
              <a:t>Read the “</a:t>
            </a:r>
            <a:r>
              <a:rPr lang="en-US" dirty="0">
                <a:cs typeface="Century Gothic"/>
              </a:rPr>
              <a:t>Effective </a:t>
            </a:r>
            <a:r>
              <a:rPr lang="en-US" dirty="0" smtClean="0">
                <a:cs typeface="Century Gothic"/>
              </a:rPr>
              <a:t>Style &amp; Focus</a:t>
            </a:r>
            <a:r>
              <a:rPr lang="en-US" dirty="0">
                <a:cs typeface="Century Gothic"/>
              </a:rPr>
              <a:t>” </a:t>
            </a:r>
            <a:r>
              <a:rPr lang="en-US" dirty="0" smtClean="0">
                <a:cs typeface="Century Gothic"/>
              </a:rPr>
              <a:t>points and “</a:t>
            </a:r>
            <a:r>
              <a:rPr lang="en-US" dirty="0">
                <a:cs typeface="Century Gothic"/>
              </a:rPr>
              <a:t>Things to </a:t>
            </a:r>
            <a:r>
              <a:rPr lang="en-US" dirty="0" smtClean="0">
                <a:cs typeface="Century Gothic"/>
              </a:rPr>
              <a:t>Avoid</a:t>
            </a:r>
            <a:r>
              <a:rPr lang="en-US" dirty="0">
                <a:cs typeface="Century Gothic"/>
              </a:rPr>
              <a:t>” points. </a:t>
            </a:r>
            <a:endParaRPr lang="en-US" dirty="0" smtClean="0">
              <a:cs typeface="Century Gothic"/>
            </a:endParaRP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cs typeface="Century Gothic"/>
              </a:rPr>
              <a:t>What could you do (or not do) to work more effectively with this person</a:t>
            </a:r>
            <a:r>
              <a:rPr lang="en-US" dirty="0">
                <a:latin typeface="Trebuchet MS"/>
                <a:cs typeface="Trebuchet MS"/>
              </a:rPr>
              <a:t>?</a:t>
            </a:r>
          </a:p>
        </p:txBody>
      </p:sp>
      <p:pic>
        <p:nvPicPr>
          <p:cNvPr id="5" name="Picture 4" descr="QuickGuide_Conflict_Thum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630" y="1320800"/>
            <a:ext cx="4534370" cy="2089625"/>
          </a:xfrm>
          <a:prstGeom prst="rect">
            <a:avLst/>
          </a:prstGeom>
        </p:spPr>
      </p:pic>
      <p:sp>
        <p:nvSpPr>
          <p:cNvPr id="14" name="Plus 13"/>
          <p:cNvSpPr/>
          <p:nvPr/>
        </p:nvSpPr>
        <p:spPr>
          <a:xfrm>
            <a:off x="8818879" y="6117332"/>
            <a:ext cx="177097" cy="177097"/>
          </a:xfrm>
          <a:prstGeom prst="mathPlus">
            <a:avLst>
              <a:gd name="adj1" fmla="val 794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3220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09121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60436" y="2656276"/>
            <a:ext cx="5829778" cy="129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400" dirty="0">
                <a:solidFill>
                  <a:schemeClr val="bg1"/>
                </a:solidFill>
                <a:cs typeface="Century Gothic"/>
              </a:rPr>
              <a:t>Team </a:t>
            </a:r>
            <a:r>
              <a:rPr lang="en-US" sz="4400" dirty="0" smtClean="0">
                <a:solidFill>
                  <a:schemeClr val="bg1"/>
                </a:solidFill>
                <a:cs typeface="Century Gothic"/>
              </a:rPr>
              <a:t>Effectiveness</a:t>
            </a:r>
          </a:p>
          <a:p>
            <a:pPr>
              <a:lnSpc>
                <a:spcPct val="120000"/>
              </a:lnSpc>
            </a:pPr>
            <a:r>
              <a:rPr lang="en-US" sz="2200" b="1" dirty="0" smtClean="0">
                <a:solidFill>
                  <a:srgbClr val="464649"/>
                </a:solidFill>
                <a:cs typeface="Century Gothic"/>
              </a:rPr>
              <a:t>TEAM PORTRAIT CARDS</a:t>
            </a:r>
            <a:endParaRPr lang="en-US" sz="4400" b="1" dirty="0"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0053" y="4605595"/>
            <a:ext cx="420199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latin typeface="Century Gothic"/>
                <a:cs typeface="Century Gothic"/>
              </a:rPr>
              <a:t>Behavior is driven by </a:t>
            </a:r>
            <a:r>
              <a:rPr lang="en-US" b="1" dirty="0" smtClean="0">
                <a:latin typeface="Century Gothic"/>
                <a:cs typeface="Century Gothic"/>
              </a:rPr>
              <a:t>motives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dirty="0" smtClean="0">
                <a:latin typeface="Century Gothic"/>
                <a:cs typeface="Century Gothic"/>
              </a:rPr>
              <a:t>Motives change in </a:t>
            </a:r>
            <a:r>
              <a:rPr lang="en-US" b="1" dirty="0" smtClean="0">
                <a:latin typeface="Century Gothic"/>
                <a:cs typeface="Century Gothic"/>
              </a:rPr>
              <a:t>conflict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latin typeface="Century Gothic"/>
                <a:cs typeface="Century Gothic"/>
              </a:rPr>
              <a:t>Strengths</a:t>
            </a:r>
            <a:r>
              <a:rPr lang="en-US" dirty="0" smtClean="0">
                <a:latin typeface="Century Gothic"/>
                <a:cs typeface="Century Gothic"/>
              </a:rPr>
              <a:t> can be overdone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§"/>
            </a:pPr>
            <a:r>
              <a:rPr lang="en-US" b="1" dirty="0" smtClean="0">
                <a:latin typeface="Century Gothic"/>
                <a:cs typeface="Century Gothic"/>
              </a:rPr>
              <a:t>Filters</a:t>
            </a:r>
            <a:r>
              <a:rPr lang="en-US" dirty="0" smtClean="0">
                <a:latin typeface="Century Gothic"/>
                <a:cs typeface="Century Gothic"/>
              </a:rPr>
              <a:t> influence perception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47" y="-858808"/>
            <a:ext cx="28599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 smtClean="0">
                <a:solidFill>
                  <a:schemeClr val="bg1"/>
                </a:solidFill>
                <a:latin typeface="Century Gothic"/>
                <a:cs typeface="Century Gothic"/>
              </a:rPr>
              <a:t>6</a:t>
            </a:r>
            <a:endParaRPr lang="en-US" sz="400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9430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3811075"/>
            <a:ext cx="9144000" cy="2128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17138" y="3926248"/>
            <a:ext cx="3554876" cy="1869553"/>
          </a:xfrm>
        </p:spPr>
        <p:txBody>
          <a:bodyPr>
            <a:noAutofit/>
          </a:bodyPr>
          <a:lstStyle/>
          <a:p>
            <a:r>
              <a:rPr lang="en-US" sz="2800" dirty="0"/>
              <a:t>Motives</a:t>
            </a:r>
          </a:p>
          <a:p>
            <a:r>
              <a:rPr lang="en-US" sz="2800" dirty="0"/>
              <a:t>Conflict</a:t>
            </a:r>
          </a:p>
          <a:p>
            <a:r>
              <a:rPr lang="en-US" sz="2800" dirty="0"/>
              <a:t>Strengths </a:t>
            </a:r>
          </a:p>
          <a:p>
            <a:r>
              <a:rPr lang="en-US" sz="2800" dirty="0" smtClean="0"/>
              <a:t>Filters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49028" y="28222"/>
            <a:ext cx="5254494" cy="385017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Effective teams understand the relationships between...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84867" y="88046"/>
            <a:ext cx="495904" cy="495904"/>
            <a:chOff x="5878291" y="5938763"/>
            <a:chExt cx="495904" cy="495904"/>
          </a:xfrm>
        </p:grpSpPr>
        <p:sp>
          <p:nvSpPr>
            <p:cNvPr id="5" name="Oval 4"/>
            <p:cNvSpPr/>
            <p:nvPr/>
          </p:nvSpPr>
          <p:spPr>
            <a:xfrm>
              <a:off x="5878291" y="5938763"/>
              <a:ext cx="495904" cy="495904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iconsCustomiz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010" y="5960676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187834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87704"/>
            <a:ext cx="9144000" cy="24377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eam_SDI_Triangle2____NEW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427" y="410625"/>
            <a:ext cx="6308430" cy="4874696"/>
          </a:xfrm>
          <a:prstGeom prst="rect">
            <a:avLst/>
          </a:prstGeom>
          <a:effectLst>
            <a:outerShdw blurRad="2540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66952" y="3175619"/>
            <a:ext cx="22770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latin typeface="Century Gothic"/>
                <a:cs typeface="Century Gothic"/>
              </a:rPr>
              <a:t>Our Team</a:t>
            </a:r>
          </a:p>
          <a:p>
            <a:r>
              <a:rPr lang="en-US" sz="2900" dirty="0" smtClean="0">
                <a:latin typeface="Century Gothic"/>
                <a:cs typeface="Century Gothic"/>
              </a:rPr>
              <a:t>SDI Triangle</a:t>
            </a:r>
            <a:endParaRPr lang="en-US" sz="2900" dirty="0">
              <a:latin typeface="Century Gothic"/>
              <a:cs typeface="Century Gothic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66516" y="4497639"/>
            <a:ext cx="528490" cy="528490"/>
            <a:chOff x="206295" y="187537"/>
            <a:chExt cx="528490" cy="528490"/>
          </a:xfrm>
        </p:grpSpPr>
        <p:sp>
          <p:nvSpPr>
            <p:cNvPr id="14" name="Oval 13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9078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5108222" y="508000"/>
            <a:ext cx="3715926" cy="5343407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254000" dir="13500000" sy="23000" kx="1200000" algn="b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9644" y="771408"/>
            <a:ext cx="3432370" cy="235994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Awareness</a:t>
            </a:r>
          </a:p>
          <a:p>
            <a:pPr marL="0" indent="0">
              <a:buNone/>
            </a:pPr>
            <a:r>
              <a:rPr lang="en-US" sz="1600" i="1" dirty="0" smtClean="0">
                <a:solidFill>
                  <a:schemeClr val="tx2"/>
                </a:solidFill>
              </a:rPr>
              <a:t>What we </a:t>
            </a:r>
            <a:br>
              <a:rPr lang="en-US" sz="1600" i="1" dirty="0" smtClean="0">
                <a:solidFill>
                  <a:schemeClr val="tx2"/>
                </a:solidFill>
              </a:rPr>
            </a:br>
            <a:r>
              <a:rPr lang="en-US" sz="1600" i="1" dirty="0" smtClean="0">
                <a:solidFill>
                  <a:schemeClr val="tx2"/>
                </a:solidFill>
              </a:rPr>
              <a:t>learned...</a:t>
            </a:r>
          </a:p>
          <a:p>
            <a:pPr marL="0" indent="0">
              <a:buNone/>
            </a:pPr>
            <a:endParaRPr lang="en-US" sz="1800" i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 i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Effectiveness</a:t>
            </a:r>
            <a:endParaRPr lang="en-US" sz="18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600" i="1" dirty="0" smtClean="0">
                <a:solidFill>
                  <a:schemeClr val="tx2"/>
                </a:solidFill>
              </a:rPr>
              <a:t>What we </a:t>
            </a:r>
            <a:br>
              <a:rPr lang="en-US" sz="1600" i="1" dirty="0" smtClean="0">
                <a:solidFill>
                  <a:schemeClr val="tx2"/>
                </a:solidFill>
              </a:rPr>
            </a:br>
            <a:r>
              <a:rPr lang="en-US" sz="1600" i="1" dirty="0" smtClean="0">
                <a:solidFill>
                  <a:schemeClr val="tx2"/>
                </a:solidFill>
              </a:rPr>
              <a:t>will do.</a:t>
            </a:r>
            <a:r>
              <a:rPr lang="en-US" sz="1600" i="1" dirty="0">
                <a:solidFill>
                  <a:schemeClr val="tx2"/>
                </a:solidFill>
              </a:rPr>
              <a:t>..</a:t>
            </a:r>
          </a:p>
          <a:p>
            <a:pPr marL="0" indent="0">
              <a:buNone/>
            </a:pPr>
            <a:endParaRPr lang="en-US" sz="1800" i="1" dirty="0" smtClean="0">
              <a:solidFill>
                <a:schemeClr val="tx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8623" y="1947467"/>
            <a:ext cx="4851021" cy="1934875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Team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iconsCha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1" y="1531663"/>
            <a:ext cx="643467" cy="643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0594" y="432741"/>
            <a:ext cx="3800592" cy="169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6962439" y="802533"/>
            <a:ext cx="10343" cy="4475098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90004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2209999"/>
            <a:ext cx="9144000" cy="40094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12461" y="2709739"/>
            <a:ext cx="5432945" cy="301759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SDI and strengths in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everyday </a:t>
            </a:r>
            <a:r>
              <a:rPr lang="en-US" sz="2400" dirty="0"/>
              <a:t>conversation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Follow-up or </a:t>
            </a:r>
            <a:r>
              <a:rPr lang="en-US" sz="2400" dirty="0" smtClean="0"/>
              <a:t>expanded activities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Feedback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Expectations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Coaching/</a:t>
            </a:r>
            <a:r>
              <a:rPr lang="en-US" sz="2400" dirty="0" smtClean="0"/>
              <a:t>Consulting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9289" y="265998"/>
            <a:ext cx="3471814" cy="161314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Going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Forward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908226" y="2360050"/>
            <a:ext cx="495904" cy="495904"/>
            <a:chOff x="5878291" y="5938763"/>
            <a:chExt cx="495904" cy="495904"/>
          </a:xfrm>
        </p:grpSpPr>
        <p:sp>
          <p:nvSpPr>
            <p:cNvPr id="6" name="Oval 5"/>
            <p:cNvSpPr/>
            <p:nvPr/>
          </p:nvSpPr>
          <p:spPr>
            <a:xfrm>
              <a:off x="5878291" y="5938763"/>
              <a:ext cx="495904" cy="495904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iconsCustomiz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010" y="5960676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114792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7024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Stock_000002165094Medium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47288" cy="526664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447288" y="1518985"/>
            <a:ext cx="4768888" cy="1368662"/>
          </a:xfrm>
        </p:spPr>
        <p:txBody>
          <a:bodyPr/>
          <a:lstStyle/>
          <a:p>
            <a:pPr algn="l"/>
            <a:r>
              <a:rPr lang="en-US" dirty="0" smtClean="0"/>
              <a:t>LearnerSource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249816" y="2832534"/>
            <a:ext cx="5123753" cy="964929"/>
          </a:xfrm>
          <a:prstGeom prst="roundRect">
            <a:avLst>
              <a:gd name="adj" fmla="val 25055"/>
            </a:avLst>
          </a:prstGeom>
          <a:effectLst>
            <a:outerShdw blurRad="127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620000"/>
            </a:lightRig>
          </a:scene3d>
          <a:sp3d>
            <a:bevelT w="9525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2606" y="3113757"/>
            <a:ext cx="4458550" cy="661829"/>
          </a:xfrm>
          <a:effectLst/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>
              <a:buNone/>
            </a:pPr>
            <a:r>
              <a:rPr lang="en-US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www.LearnerSource.com</a:t>
            </a:r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3447287" y="4009125"/>
            <a:ext cx="5198120" cy="1693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Log in with your code </a:t>
            </a:r>
            <a:br>
              <a:rPr lang="en-US" dirty="0" smtClean="0"/>
            </a:br>
            <a:r>
              <a:rPr lang="en-US" sz="1800" dirty="0" smtClean="0"/>
              <a:t>(or “register with your e-mail address”)</a:t>
            </a:r>
          </a:p>
          <a:p>
            <a:r>
              <a:rPr lang="en-US" dirty="0" smtClean="0"/>
              <a:t>Get reports &amp; resources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292337" y="4187314"/>
            <a:ext cx="495904" cy="495904"/>
            <a:chOff x="5878291" y="5938763"/>
            <a:chExt cx="495904" cy="495904"/>
          </a:xfrm>
        </p:grpSpPr>
        <p:sp>
          <p:nvSpPr>
            <p:cNvPr id="14" name="Oval 13"/>
            <p:cNvSpPr/>
            <p:nvPr/>
          </p:nvSpPr>
          <p:spPr>
            <a:xfrm>
              <a:off x="5878291" y="5938763"/>
              <a:ext cx="495904" cy="495904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iconsCustomiz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010" y="5960676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585050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6878" y="737221"/>
            <a:ext cx="7301996" cy="2503717"/>
          </a:xfrm>
        </p:spPr>
        <p:txBody>
          <a:bodyPr/>
          <a:lstStyle/>
          <a:p>
            <a:pPr algn="l">
              <a:lnSpc>
                <a:spcPct val="130000"/>
              </a:lnSpc>
            </a:pPr>
            <a:r>
              <a:rPr lang="en-US" dirty="0">
                <a:solidFill>
                  <a:schemeClr val="bg1"/>
                </a:solidFill>
              </a:rPr>
              <a:t>Workshop Title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600" b="1" dirty="0" smtClean="0"/>
              <a:t>Client Name  </a:t>
            </a:r>
            <a:r>
              <a:rPr lang="en-US" sz="1600" b="1" dirty="0" smtClean="0">
                <a:solidFill>
                  <a:srgbClr val="C1F0FF"/>
                </a:solidFill>
              </a:rPr>
              <a:t>:</a:t>
            </a:r>
            <a:r>
              <a:rPr lang="en-US" sz="1600" b="1" dirty="0" smtClean="0"/>
              <a:t>  Program Name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240938"/>
            <a:ext cx="9144000" cy="288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6878" y="3597251"/>
            <a:ext cx="7183864" cy="2240904"/>
          </a:xfrm>
        </p:spPr>
        <p:txBody>
          <a:bodyPr/>
          <a:lstStyle/>
          <a:p>
            <a:pPr algn="l"/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Presented by:</a:t>
            </a:r>
          </a:p>
          <a:p>
            <a:pPr algn="l"/>
            <a:endParaRPr lang="en-US" sz="14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  <a:p>
            <a:pPr algn="l">
              <a:lnSpc>
                <a:spcPct val="130000"/>
              </a:lnSpc>
            </a:pPr>
            <a:endParaRPr lang="en-US" sz="14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400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Your Name</a:t>
            </a:r>
            <a:endParaRPr lang="en-US" sz="2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Event Date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3075" y="4014439"/>
            <a:ext cx="2273610" cy="5885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Your Logo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06295" y="187537"/>
            <a:ext cx="528490" cy="528490"/>
            <a:chOff x="206295" y="187537"/>
            <a:chExt cx="528490" cy="528490"/>
          </a:xfrm>
        </p:grpSpPr>
        <p:sp>
          <p:nvSpPr>
            <p:cNvPr id="8" name="Oval 7"/>
            <p:cNvSpPr/>
            <p:nvPr/>
          </p:nvSpPr>
          <p:spPr>
            <a:xfrm>
              <a:off x="206295" y="187537"/>
              <a:ext cx="528490" cy="528490"/>
            </a:xfrm>
            <a:prstGeom prst="ellipse">
              <a:avLst/>
            </a:prstGeom>
            <a:gradFill>
              <a:gsLst>
                <a:gs pos="0">
                  <a:srgbClr val="EDB02E"/>
                </a:gs>
                <a:gs pos="100000">
                  <a:srgbClr val="FFDE11"/>
                </a:gs>
              </a:gsLst>
            </a:gradFill>
            <a:ln>
              <a:noFill/>
            </a:ln>
            <a:effectLst>
              <a:outerShdw blurRad="889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iconsCustomize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58" y="218522"/>
              <a:ext cx="464726" cy="46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57609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SDITheme_072915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ue Background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d Background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Green Background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riangle Backgrounds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Certification Background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Red Background">
  <a:themeElements>
    <a:clrScheme name="TotalSDI">
      <a:dk1>
        <a:srgbClr val="464649"/>
      </a:dk1>
      <a:lt1>
        <a:sysClr val="window" lastClr="FFFFFF"/>
      </a:lt1>
      <a:dk2>
        <a:srgbClr val="000000"/>
      </a:dk2>
      <a:lt2>
        <a:srgbClr val="97999B"/>
      </a:lt2>
      <a:accent1>
        <a:srgbClr val="14A3EC"/>
      </a:accent1>
      <a:accent2>
        <a:srgbClr val="E60048"/>
      </a:accent2>
      <a:accent3>
        <a:srgbClr val="14A058"/>
      </a:accent3>
      <a:accent4>
        <a:srgbClr val="C2E8FA"/>
      </a:accent4>
      <a:accent5>
        <a:srgbClr val="FBD5D3"/>
      </a:accent5>
      <a:accent6>
        <a:srgbClr val="C7E5D2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TSDITheme_072915.thmx</Template>
  <TotalTime>15327</TotalTime>
  <Words>2725</Words>
  <Application>Microsoft Macintosh PowerPoint</Application>
  <PresentationFormat>On-screen Show (4:3)</PresentationFormat>
  <Paragraphs>776</Paragraphs>
  <Slides>86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86</vt:i4>
      </vt:variant>
    </vt:vector>
  </HeadingPairs>
  <TitlesOfParts>
    <vt:vector size="93" baseType="lpstr">
      <vt:lpstr>TSDITheme_072915</vt:lpstr>
      <vt:lpstr>Blue Background</vt:lpstr>
      <vt:lpstr>Red Background</vt:lpstr>
      <vt:lpstr>Green Background</vt:lpstr>
      <vt:lpstr>Triangle Backgrounds</vt:lpstr>
      <vt:lpstr>Certification Background</vt:lpstr>
      <vt:lpstr>1_Red Background</vt:lpstr>
      <vt:lpstr>Workshop Title Client Name  :  Program Name</vt:lpstr>
      <vt:lpstr>Workshop Title </vt:lpstr>
      <vt:lpstr>PowerPoint Presentation</vt:lpstr>
      <vt:lpstr>Introducing Your Strengths</vt:lpstr>
      <vt:lpstr>Becoming More Effective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SDI Triangle</vt:lpstr>
      <vt:lpstr>PowerPoint Presentation</vt:lpstr>
      <vt:lpstr>PowerPoint Presentation</vt:lpstr>
      <vt:lpstr>Blue MVS Altruistic-Nurturing</vt:lpstr>
      <vt:lpstr>Red MVS Assertive-Directing</vt:lpstr>
      <vt:lpstr>Green MVS Analytic-Autonomizing</vt:lpstr>
      <vt:lpstr>Red-Blue MVS Assertive-Nurturing</vt:lpstr>
      <vt:lpstr>Red-Green MVS Judicious-Competing</vt:lpstr>
      <vt:lpstr>Blue-Green MVS Cautious-Supporting</vt:lpstr>
      <vt:lpstr>Hub MVS Flexible-Cohering</vt:lpstr>
      <vt:lpstr>PowerPoint Presentation</vt:lpstr>
      <vt:lpstr>PowerPoint Presentation</vt:lpstr>
      <vt:lpstr>PowerPoint Presentation</vt:lpstr>
      <vt:lpstr>Living Triangle:  MVS Groups</vt:lpstr>
      <vt:lpstr>Blue MVS Altruistic-Nurturing</vt:lpstr>
      <vt:lpstr>Red MVS Assertive-Directing</vt:lpstr>
      <vt:lpstr>Green MVS Analytic-Autonomizing</vt:lpstr>
      <vt:lpstr>Red-Blue MVS Assertive-Nurturing</vt:lpstr>
      <vt:lpstr>Red-Green MVS Judicious-Competing</vt:lpstr>
      <vt:lpstr>Blue-Green MVS Cautious-Supporting</vt:lpstr>
      <vt:lpstr>Hub MVS Flexible-Cohering</vt:lpstr>
      <vt:lpstr>MVS Appreciation</vt:lpstr>
      <vt:lpstr>PowerPoint Presentation</vt:lpstr>
      <vt:lpstr>PowerPoint Presentation</vt:lpstr>
      <vt:lpstr>PowerPoint Presentation</vt:lpstr>
      <vt:lpstr>Understanding Perceptions</vt:lpstr>
      <vt:lpstr>The Impact  of Filters</vt:lpstr>
      <vt:lpstr>Strengths  and Reasons</vt:lpstr>
      <vt:lpstr>The Art of Borrowing</vt:lpstr>
      <vt:lpstr>How To Borrow</vt:lpstr>
      <vt:lpstr>Conflict  Triggers</vt:lpstr>
      <vt:lpstr>Overdone Strengths</vt:lpstr>
      <vt:lpstr>Perceived  or Actual?</vt:lpstr>
      <vt:lpstr>PowerPoint Presentation</vt:lpstr>
      <vt:lpstr>Managing Your  Overdone Strengths</vt:lpstr>
      <vt:lpstr>PowerPoint Presentation</vt:lpstr>
      <vt:lpstr>PowerPoint Presentation</vt:lpstr>
      <vt:lpstr>PowerPoint Presentation</vt:lpstr>
      <vt:lpstr>PowerPoint Presentation</vt:lpstr>
      <vt:lpstr>Opposition vs. Conflict</vt:lpstr>
      <vt:lpstr>How Does Conflict Start? </vt:lpstr>
      <vt:lpstr>The SDI Measures Motives Under Two Conditions</vt:lpstr>
      <vt:lpstr>Motives Under  2 Conditions </vt:lpstr>
      <vt:lpstr>PowerPoint Presentation</vt:lpstr>
      <vt:lpstr>PowerPoint Presentation</vt:lpstr>
      <vt:lpstr>PowerPoint Presentation</vt:lpstr>
      <vt:lpstr>PowerPoint Presentation</vt:lpstr>
      <vt:lpstr>Conflict Sequences</vt:lpstr>
      <vt:lpstr>PowerPoint Presentation</vt:lpstr>
      <vt:lpstr>PowerPoint Presentation</vt:lpstr>
      <vt:lpstr>Arrow Facts: Brackets</vt:lpstr>
      <vt:lpstr>Changing Focus  During Conflict</vt:lpstr>
      <vt:lpstr>The Building Blocks of Conflict Sequences</vt:lpstr>
      <vt:lpstr>PowerPoint Presentation</vt:lpstr>
      <vt:lpstr>Living Triangle:  Conflict</vt:lpstr>
      <vt:lpstr>Living Triangle:  Stage 1 Conflict</vt:lpstr>
      <vt:lpstr>Stage 1 Blue</vt:lpstr>
      <vt:lpstr>Stage 1 Red</vt:lpstr>
      <vt:lpstr>Stage 1 Green</vt:lpstr>
      <vt:lpstr>Stage 1 [BR]</vt:lpstr>
      <vt:lpstr>Stage 1 [RG]</vt:lpstr>
      <vt:lpstr>Stage 1 [BG]</vt:lpstr>
      <vt:lpstr>Stage 1 [BRG]</vt:lpstr>
      <vt:lpstr>Stage 2  Conflict</vt:lpstr>
      <vt:lpstr>Stage 3  Conflict</vt:lpstr>
      <vt:lpstr>Path Back  to MVS</vt:lpstr>
      <vt:lpstr>PowerPoint Presentation</vt:lpstr>
      <vt:lpstr>Path Back  to MVS</vt:lpstr>
      <vt:lpstr>PowerPoint Presentation</vt:lpstr>
      <vt:lpstr>PowerPoint Presentation</vt:lpstr>
      <vt:lpstr>Effective teams understand the relationships between...</vt:lpstr>
      <vt:lpstr>PowerPoint Presentation</vt:lpstr>
      <vt:lpstr>Team  Summary</vt:lpstr>
      <vt:lpstr>Going  Forward</vt:lpstr>
      <vt:lpstr>LearnerSource</vt:lpstr>
      <vt:lpstr>Workshop Title Client Name  :  Program Name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Kent Mitchell</dc:creator>
  <cp:lastModifiedBy>Edward Hampton</cp:lastModifiedBy>
  <cp:revision>914</cp:revision>
  <cp:lastPrinted>2015-09-16T16:34:04Z</cp:lastPrinted>
  <dcterms:created xsi:type="dcterms:W3CDTF">2015-07-29T16:58:20Z</dcterms:created>
  <dcterms:modified xsi:type="dcterms:W3CDTF">2017-06-20T05:07:39Z</dcterms:modified>
</cp:coreProperties>
</file>